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5" r:id="rId9"/>
    <p:sldId id="263" r:id="rId10"/>
    <p:sldId id="264"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9F619B-6808-4C24-A1B4-E98F7C8DAB0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3A9F7463-7E96-4335-A9AD-0A0A6481C95A}">
      <dgm:prSet phldrT="[Текст]" custT="1"/>
      <dgm:spPr/>
      <dgm:t>
        <a:bodyPr/>
        <a:lstStyle/>
        <a:p>
          <a:pPr algn="ctr"/>
          <a:endParaRPr lang="ru-RU" sz="1200" dirty="0" smtClean="0"/>
        </a:p>
        <a:p>
          <a:pPr algn="ctr"/>
          <a:r>
            <a:rPr lang="ru-RU" sz="1300" b="1" dirty="0" smtClean="0"/>
            <a:t>- </a:t>
          </a:r>
          <a:r>
            <a:rPr lang="ru-RU" sz="1300" b="1" dirty="0" smtClean="0">
              <a:latin typeface="Times New Roman" panose="02020603050405020304" pitchFamily="18" charset="0"/>
              <a:cs typeface="Times New Roman" panose="02020603050405020304" pitchFamily="18" charset="0"/>
            </a:rPr>
            <a:t>эта деятельность направленная на</a:t>
          </a:r>
          <a:r>
            <a:rPr lang="ru-RU" sz="2800" b="1" dirty="0" smtClean="0">
              <a:latin typeface="Times New Roman" panose="02020603050405020304" pitchFamily="18" charset="0"/>
              <a:cs typeface="Times New Roman" panose="02020603050405020304" pitchFamily="18" charset="0"/>
            </a:rPr>
            <a:t>:</a:t>
          </a:r>
          <a:endParaRPr lang="ru-RU" sz="2800" b="1" dirty="0">
            <a:latin typeface="Times New Roman" panose="02020603050405020304" pitchFamily="18" charset="0"/>
            <a:cs typeface="Times New Roman" panose="02020603050405020304" pitchFamily="18" charset="0"/>
          </a:endParaRPr>
        </a:p>
      </dgm:t>
    </dgm:pt>
    <dgm:pt modelId="{17A0049D-73E3-4E59-B1E8-E793246FA0B4}" type="parTrans" cxnId="{DE267869-2560-43E9-8A39-974FE0ECDA6C}">
      <dgm:prSet/>
      <dgm:spPr/>
      <dgm:t>
        <a:bodyPr/>
        <a:lstStyle/>
        <a:p>
          <a:endParaRPr lang="ru-RU"/>
        </a:p>
      </dgm:t>
    </dgm:pt>
    <dgm:pt modelId="{80C1AD63-D7AA-4758-8823-88EBF4F70D27}" type="sibTrans" cxnId="{DE267869-2560-43E9-8A39-974FE0ECDA6C}">
      <dgm:prSet/>
      <dgm:spPr/>
      <dgm:t>
        <a:bodyPr/>
        <a:lstStyle/>
        <a:p>
          <a:endParaRPr lang="ru-RU"/>
        </a:p>
      </dgm:t>
    </dgm:pt>
    <dgm:pt modelId="{2F4BD3E7-5806-4FEF-9693-D77AEB11878E}">
      <dgm:prSet phldrT="[Текст]" custT="1"/>
      <dgm:spPr/>
      <dgm:t>
        <a:bodyPr/>
        <a:lstStyle/>
        <a:p>
          <a:r>
            <a:rPr lang="ru-RU" sz="2000" b="1" smtClean="0">
              <a:latin typeface="Times New Roman" panose="02020603050405020304" pitchFamily="18" charset="0"/>
              <a:cs typeface="Times New Roman" panose="02020603050405020304" pitchFamily="18" charset="0"/>
            </a:rPr>
            <a:t>предупреждение</a:t>
          </a:r>
          <a:endParaRPr lang="ru-RU" sz="2000" b="1" dirty="0">
            <a:latin typeface="Times New Roman" panose="02020603050405020304" pitchFamily="18" charset="0"/>
            <a:cs typeface="Times New Roman" panose="02020603050405020304" pitchFamily="18" charset="0"/>
          </a:endParaRPr>
        </a:p>
      </dgm:t>
    </dgm:pt>
    <dgm:pt modelId="{6193E497-E945-4F9F-9C17-7794DE6B7D01}" type="parTrans" cxnId="{E66ABA9C-F079-4DC0-96CD-326C84826CFF}">
      <dgm:prSet/>
      <dgm:spPr/>
      <dgm:t>
        <a:bodyPr/>
        <a:lstStyle/>
        <a:p>
          <a:endParaRPr lang="ru-RU"/>
        </a:p>
      </dgm:t>
    </dgm:pt>
    <dgm:pt modelId="{0974F5CF-CFB2-47D5-AF8C-A465C6DA6872}" type="sibTrans" cxnId="{E66ABA9C-F079-4DC0-96CD-326C84826CFF}">
      <dgm:prSet/>
      <dgm:spPr/>
      <dgm:t>
        <a:bodyPr/>
        <a:lstStyle/>
        <a:p>
          <a:endParaRPr lang="ru-RU"/>
        </a:p>
      </dgm:t>
    </dgm:pt>
    <dgm:pt modelId="{73DE15D2-D2A1-4BDC-A176-6CB38E4A2BBA}">
      <dgm:prSet phldrT="[Текст]" custT="1"/>
      <dgm:spPr/>
      <dgm:t>
        <a:bodyPr/>
        <a:lstStyle/>
        <a:p>
          <a:r>
            <a:rPr lang="ru-RU" sz="2400" b="1" dirty="0" smtClean="0">
              <a:latin typeface="Times New Roman" panose="02020603050405020304" pitchFamily="18" charset="0"/>
              <a:cs typeface="Times New Roman" panose="02020603050405020304" pitchFamily="18" charset="0"/>
            </a:rPr>
            <a:t>выявление</a:t>
          </a:r>
          <a:endParaRPr lang="ru-RU" sz="2400" b="1" dirty="0">
            <a:latin typeface="Times New Roman" panose="02020603050405020304" pitchFamily="18" charset="0"/>
            <a:cs typeface="Times New Roman" panose="02020603050405020304" pitchFamily="18" charset="0"/>
          </a:endParaRPr>
        </a:p>
      </dgm:t>
    </dgm:pt>
    <dgm:pt modelId="{500872DA-DCA9-4508-921A-9F2CFEA3DFFE}" type="parTrans" cxnId="{31CA8997-AFE1-4D72-95C9-D8B54574A23B}">
      <dgm:prSet/>
      <dgm:spPr/>
      <dgm:t>
        <a:bodyPr/>
        <a:lstStyle/>
        <a:p>
          <a:endParaRPr lang="ru-RU"/>
        </a:p>
      </dgm:t>
    </dgm:pt>
    <dgm:pt modelId="{043BD41A-4B3D-490A-A07F-FA700A6B58CA}" type="sibTrans" cxnId="{31CA8997-AFE1-4D72-95C9-D8B54574A23B}">
      <dgm:prSet/>
      <dgm:spPr/>
      <dgm:t>
        <a:bodyPr/>
        <a:lstStyle/>
        <a:p>
          <a:endParaRPr lang="ru-RU"/>
        </a:p>
      </dgm:t>
    </dgm:pt>
    <dgm:pt modelId="{B01B3633-CD50-439C-AF01-D50313B709D0}">
      <dgm:prSet phldrT="[Текст]" custT="1"/>
      <dgm:spPr/>
      <dgm:t>
        <a:bodyPr/>
        <a:lstStyle/>
        <a:p>
          <a:r>
            <a:rPr lang="ru-RU" sz="2000" b="1" dirty="0" smtClean="0">
              <a:latin typeface="Times New Roman" panose="02020603050405020304" pitchFamily="18" charset="0"/>
              <a:cs typeface="Times New Roman" panose="02020603050405020304" pitchFamily="18" charset="0"/>
            </a:rPr>
            <a:t>пресечение</a:t>
          </a:r>
          <a:endParaRPr lang="ru-RU" sz="2000" b="1" dirty="0">
            <a:latin typeface="Times New Roman" panose="02020603050405020304" pitchFamily="18" charset="0"/>
            <a:cs typeface="Times New Roman" panose="02020603050405020304" pitchFamily="18" charset="0"/>
          </a:endParaRPr>
        </a:p>
      </dgm:t>
    </dgm:pt>
    <dgm:pt modelId="{E5BDC09C-A55C-417D-A073-9E8383E8D293}" type="parTrans" cxnId="{5F3D4C09-0387-4053-949C-28458162750A}">
      <dgm:prSet/>
      <dgm:spPr/>
      <dgm:t>
        <a:bodyPr/>
        <a:lstStyle/>
        <a:p>
          <a:endParaRPr lang="ru-RU"/>
        </a:p>
      </dgm:t>
    </dgm:pt>
    <dgm:pt modelId="{78D67264-1CF9-4E25-A7A5-8109FFA3E3FD}" type="sibTrans" cxnId="{5F3D4C09-0387-4053-949C-28458162750A}">
      <dgm:prSet/>
      <dgm:spPr/>
      <dgm:t>
        <a:bodyPr/>
        <a:lstStyle/>
        <a:p>
          <a:endParaRPr lang="ru-RU"/>
        </a:p>
      </dgm:t>
    </dgm:pt>
    <dgm:pt modelId="{01A7608E-32E8-4281-9F0F-3EF2B5C493F1}" type="pres">
      <dgm:prSet presAssocID="{C89F619B-6808-4C24-A1B4-E98F7C8DAB06}" presName="vert0" presStyleCnt="0">
        <dgm:presLayoutVars>
          <dgm:dir/>
          <dgm:animOne val="branch"/>
          <dgm:animLvl val="lvl"/>
        </dgm:presLayoutVars>
      </dgm:prSet>
      <dgm:spPr/>
      <dgm:t>
        <a:bodyPr/>
        <a:lstStyle/>
        <a:p>
          <a:endParaRPr lang="ru-RU"/>
        </a:p>
      </dgm:t>
    </dgm:pt>
    <dgm:pt modelId="{B73A44C5-4222-499A-A8A6-616EECB5CA4A}" type="pres">
      <dgm:prSet presAssocID="{3A9F7463-7E96-4335-A9AD-0A0A6481C95A}" presName="thickLine" presStyleLbl="alignNode1" presStyleIdx="0" presStyleCnt="1"/>
      <dgm:spPr/>
    </dgm:pt>
    <dgm:pt modelId="{B894DE55-E660-4C37-B5CD-F3A13859AE9B}" type="pres">
      <dgm:prSet presAssocID="{3A9F7463-7E96-4335-A9AD-0A0A6481C95A}" presName="horz1" presStyleCnt="0"/>
      <dgm:spPr/>
    </dgm:pt>
    <dgm:pt modelId="{1E9BA32A-4401-4EB9-BAAD-43F870206779}" type="pres">
      <dgm:prSet presAssocID="{3A9F7463-7E96-4335-A9AD-0A0A6481C95A}" presName="tx1" presStyleLbl="revTx" presStyleIdx="0" presStyleCnt="4" custScaleX="306772"/>
      <dgm:spPr/>
      <dgm:t>
        <a:bodyPr/>
        <a:lstStyle/>
        <a:p>
          <a:endParaRPr lang="ru-RU"/>
        </a:p>
      </dgm:t>
    </dgm:pt>
    <dgm:pt modelId="{1CA9978D-A232-465A-91BE-F4C5F3C15053}" type="pres">
      <dgm:prSet presAssocID="{3A9F7463-7E96-4335-A9AD-0A0A6481C95A}" presName="vert1" presStyleCnt="0"/>
      <dgm:spPr/>
    </dgm:pt>
    <dgm:pt modelId="{C94726DF-2267-4F1C-87EF-8BF0F36757FA}" type="pres">
      <dgm:prSet presAssocID="{2F4BD3E7-5806-4FEF-9693-D77AEB11878E}" presName="vertSpace2a" presStyleCnt="0"/>
      <dgm:spPr/>
    </dgm:pt>
    <dgm:pt modelId="{4309FBED-D707-4E1A-B601-4C177B881452}" type="pres">
      <dgm:prSet presAssocID="{2F4BD3E7-5806-4FEF-9693-D77AEB11878E}" presName="horz2" presStyleCnt="0"/>
      <dgm:spPr/>
    </dgm:pt>
    <dgm:pt modelId="{230B07C0-42C1-49B7-88D8-95164110D4A2}" type="pres">
      <dgm:prSet presAssocID="{2F4BD3E7-5806-4FEF-9693-D77AEB11878E}" presName="horzSpace2" presStyleCnt="0"/>
      <dgm:spPr/>
    </dgm:pt>
    <dgm:pt modelId="{3DFDDA64-DFDA-4339-A7A5-F0FB935B99E2}" type="pres">
      <dgm:prSet presAssocID="{2F4BD3E7-5806-4FEF-9693-D77AEB11878E}" presName="tx2" presStyleLbl="revTx" presStyleIdx="1" presStyleCnt="4" custScaleX="111157"/>
      <dgm:spPr/>
      <dgm:t>
        <a:bodyPr/>
        <a:lstStyle/>
        <a:p>
          <a:endParaRPr lang="ru-RU"/>
        </a:p>
      </dgm:t>
    </dgm:pt>
    <dgm:pt modelId="{DFE9D9C9-BB2E-4150-904A-07345D0B0F40}" type="pres">
      <dgm:prSet presAssocID="{2F4BD3E7-5806-4FEF-9693-D77AEB11878E}" presName="vert2" presStyleCnt="0"/>
      <dgm:spPr/>
    </dgm:pt>
    <dgm:pt modelId="{FEE8D430-22AE-49A4-9F11-EEFE841A9C1C}" type="pres">
      <dgm:prSet presAssocID="{2F4BD3E7-5806-4FEF-9693-D77AEB11878E}" presName="thinLine2b" presStyleLbl="callout" presStyleIdx="0" presStyleCnt="3"/>
      <dgm:spPr/>
    </dgm:pt>
    <dgm:pt modelId="{315AC508-C140-49D9-B11D-084E576593FC}" type="pres">
      <dgm:prSet presAssocID="{2F4BD3E7-5806-4FEF-9693-D77AEB11878E}" presName="vertSpace2b" presStyleCnt="0"/>
      <dgm:spPr/>
    </dgm:pt>
    <dgm:pt modelId="{DF0A4C66-CE76-445E-B384-2EF7F9F8BDD5}" type="pres">
      <dgm:prSet presAssocID="{73DE15D2-D2A1-4BDC-A176-6CB38E4A2BBA}" presName="horz2" presStyleCnt="0"/>
      <dgm:spPr/>
    </dgm:pt>
    <dgm:pt modelId="{100F1465-2F1E-45B3-AFB2-FD8925B8B8E8}" type="pres">
      <dgm:prSet presAssocID="{73DE15D2-D2A1-4BDC-A176-6CB38E4A2BBA}" presName="horzSpace2" presStyleCnt="0"/>
      <dgm:spPr/>
    </dgm:pt>
    <dgm:pt modelId="{D9638FBA-CA66-436E-90E9-9A32DD69A553}" type="pres">
      <dgm:prSet presAssocID="{73DE15D2-D2A1-4BDC-A176-6CB38E4A2BBA}" presName="tx2" presStyleLbl="revTx" presStyleIdx="2" presStyleCnt="4"/>
      <dgm:spPr/>
      <dgm:t>
        <a:bodyPr/>
        <a:lstStyle/>
        <a:p>
          <a:endParaRPr lang="ru-RU"/>
        </a:p>
      </dgm:t>
    </dgm:pt>
    <dgm:pt modelId="{2431D797-B55E-4D8A-89A2-C391A799DF66}" type="pres">
      <dgm:prSet presAssocID="{73DE15D2-D2A1-4BDC-A176-6CB38E4A2BBA}" presName="vert2" presStyleCnt="0"/>
      <dgm:spPr/>
    </dgm:pt>
    <dgm:pt modelId="{A2AD4777-DD03-46A4-8100-37A961DF9D0E}" type="pres">
      <dgm:prSet presAssocID="{73DE15D2-D2A1-4BDC-A176-6CB38E4A2BBA}" presName="thinLine2b" presStyleLbl="callout" presStyleIdx="1" presStyleCnt="3"/>
      <dgm:spPr/>
    </dgm:pt>
    <dgm:pt modelId="{F1F822EC-3577-46D3-9049-877B168004F4}" type="pres">
      <dgm:prSet presAssocID="{73DE15D2-D2A1-4BDC-A176-6CB38E4A2BBA}" presName="vertSpace2b" presStyleCnt="0"/>
      <dgm:spPr/>
    </dgm:pt>
    <dgm:pt modelId="{033564F1-0908-4C20-B130-1FEA53E86ED8}" type="pres">
      <dgm:prSet presAssocID="{B01B3633-CD50-439C-AF01-D50313B709D0}" presName="horz2" presStyleCnt="0"/>
      <dgm:spPr/>
    </dgm:pt>
    <dgm:pt modelId="{04372A72-B09E-4878-9756-C4A2084AC15C}" type="pres">
      <dgm:prSet presAssocID="{B01B3633-CD50-439C-AF01-D50313B709D0}" presName="horzSpace2" presStyleCnt="0"/>
      <dgm:spPr/>
    </dgm:pt>
    <dgm:pt modelId="{0954AF94-3CA8-49A5-9E80-924644B5F6C8}" type="pres">
      <dgm:prSet presAssocID="{B01B3633-CD50-439C-AF01-D50313B709D0}" presName="tx2" presStyleLbl="revTx" presStyleIdx="3" presStyleCnt="4"/>
      <dgm:spPr/>
      <dgm:t>
        <a:bodyPr/>
        <a:lstStyle/>
        <a:p>
          <a:endParaRPr lang="ru-RU"/>
        </a:p>
      </dgm:t>
    </dgm:pt>
    <dgm:pt modelId="{6A6D4E0A-463B-4D0A-8C46-286D28C65939}" type="pres">
      <dgm:prSet presAssocID="{B01B3633-CD50-439C-AF01-D50313B709D0}" presName="vert2" presStyleCnt="0"/>
      <dgm:spPr/>
    </dgm:pt>
    <dgm:pt modelId="{CF879AB1-4806-4980-A0D3-AF52DA24A391}" type="pres">
      <dgm:prSet presAssocID="{B01B3633-CD50-439C-AF01-D50313B709D0}" presName="thinLine2b" presStyleLbl="callout" presStyleIdx="2" presStyleCnt="3"/>
      <dgm:spPr/>
    </dgm:pt>
    <dgm:pt modelId="{5090F71A-A838-4145-BA9C-B8F517BA3AAB}" type="pres">
      <dgm:prSet presAssocID="{B01B3633-CD50-439C-AF01-D50313B709D0}" presName="vertSpace2b" presStyleCnt="0"/>
      <dgm:spPr/>
    </dgm:pt>
  </dgm:ptLst>
  <dgm:cxnLst>
    <dgm:cxn modelId="{E66ABA9C-F079-4DC0-96CD-326C84826CFF}" srcId="{3A9F7463-7E96-4335-A9AD-0A0A6481C95A}" destId="{2F4BD3E7-5806-4FEF-9693-D77AEB11878E}" srcOrd="0" destOrd="0" parTransId="{6193E497-E945-4F9F-9C17-7794DE6B7D01}" sibTransId="{0974F5CF-CFB2-47D5-AF8C-A465C6DA6872}"/>
    <dgm:cxn modelId="{DE267869-2560-43E9-8A39-974FE0ECDA6C}" srcId="{C89F619B-6808-4C24-A1B4-E98F7C8DAB06}" destId="{3A9F7463-7E96-4335-A9AD-0A0A6481C95A}" srcOrd="0" destOrd="0" parTransId="{17A0049D-73E3-4E59-B1E8-E793246FA0B4}" sibTransId="{80C1AD63-D7AA-4758-8823-88EBF4F70D27}"/>
    <dgm:cxn modelId="{8FFF9895-4C37-4CDC-B808-9A0FD72E2E54}" type="presOf" srcId="{73DE15D2-D2A1-4BDC-A176-6CB38E4A2BBA}" destId="{D9638FBA-CA66-436E-90E9-9A32DD69A553}" srcOrd="0" destOrd="0" presId="urn:microsoft.com/office/officeart/2008/layout/LinedList"/>
    <dgm:cxn modelId="{4D7B7882-161E-4184-85C2-B9242A44B588}" type="presOf" srcId="{3A9F7463-7E96-4335-A9AD-0A0A6481C95A}" destId="{1E9BA32A-4401-4EB9-BAAD-43F870206779}" srcOrd="0" destOrd="0" presId="urn:microsoft.com/office/officeart/2008/layout/LinedList"/>
    <dgm:cxn modelId="{79CD69D5-9029-4D58-9102-DBD5490EA20B}" type="presOf" srcId="{C89F619B-6808-4C24-A1B4-E98F7C8DAB06}" destId="{01A7608E-32E8-4281-9F0F-3EF2B5C493F1}" srcOrd="0" destOrd="0" presId="urn:microsoft.com/office/officeart/2008/layout/LinedList"/>
    <dgm:cxn modelId="{5F3D4C09-0387-4053-949C-28458162750A}" srcId="{3A9F7463-7E96-4335-A9AD-0A0A6481C95A}" destId="{B01B3633-CD50-439C-AF01-D50313B709D0}" srcOrd="2" destOrd="0" parTransId="{E5BDC09C-A55C-417D-A073-9E8383E8D293}" sibTransId="{78D67264-1CF9-4E25-A7A5-8109FFA3E3FD}"/>
    <dgm:cxn modelId="{31CA8997-AFE1-4D72-95C9-D8B54574A23B}" srcId="{3A9F7463-7E96-4335-A9AD-0A0A6481C95A}" destId="{73DE15D2-D2A1-4BDC-A176-6CB38E4A2BBA}" srcOrd="1" destOrd="0" parTransId="{500872DA-DCA9-4508-921A-9F2CFEA3DFFE}" sibTransId="{043BD41A-4B3D-490A-A07F-FA700A6B58CA}"/>
    <dgm:cxn modelId="{A9579505-DE50-432C-B107-128F9EB17D99}" type="presOf" srcId="{2F4BD3E7-5806-4FEF-9693-D77AEB11878E}" destId="{3DFDDA64-DFDA-4339-A7A5-F0FB935B99E2}" srcOrd="0" destOrd="0" presId="urn:microsoft.com/office/officeart/2008/layout/LinedList"/>
    <dgm:cxn modelId="{9D9942AD-645B-4470-A2A8-3F33EBF744CE}" type="presOf" srcId="{B01B3633-CD50-439C-AF01-D50313B709D0}" destId="{0954AF94-3CA8-49A5-9E80-924644B5F6C8}" srcOrd="0" destOrd="0" presId="urn:microsoft.com/office/officeart/2008/layout/LinedList"/>
    <dgm:cxn modelId="{C0924AA3-F24F-41CF-BB08-DA8391D5AA48}" type="presParOf" srcId="{01A7608E-32E8-4281-9F0F-3EF2B5C493F1}" destId="{B73A44C5-4222-499A-A8A6-616EECB5CA4A}" srcOrd="0" destOrd="0" presId="urn:microsoft.com/office/officeart/2008/layout/LinedList"/>
    <dgm:cxn modelId="{8B8C6EFF-0BC3-41D9-B875-6A9516C2FBE0}" type="presParOf" srcId="{01A7608E-32E8-4281-9F0F-3EF2B5C493F1}" destId="{B894DE55-E660-4C37-B5CD-F3A13859AE9B}" srcOrd="1" destOrd="0" presId="urn:microsoft.com/office/officeart/2008/layout/LinedList"/>
    <dgm:cxn modelId="{B71D5CC4-A674-4C8A-B6BD-127F1DC51C2B}" type="presParOf" srcId="{B894DE55-E660-4C37-B5CD-F3A13859AE9B}" destId="{1E9BA32A-4401-4EB9-BAAD-43F870206779}" srcOrd="0" destOrd="0" presId="urn:microsoft.com/office/officeart/2008/layout/LinedList"/>
    <dgm:cxn modelId="{BA57B81A-A443-48EE-86BE-6483E82F3544}" type="presParOf" srcId="{B894DE55-E660-4C37-B5CD-F3A13859AE9B}" destId="{1CA9978D-A232-465A-91BE-F4C5F3C15053}" srcOrd="1" destOrd="0" presId="urn:microsoft.com/office/officeart/2008/layout/LinedList"/>
    <dgm:cxn modelId="{BC8E475F-A58F-4B80-92D6-0D0F117727A4}" type="presParOf" srcId="{1CA9978D-A232-465A-91BE-F4C5F3C15053}" destId="{C94726DF-2267-4F1C-87EF-8BF0F36757FA}" srcOrd="0" destOrd="0" presId="urn:microsoft.com/office/officeart/2008/layout/LinedList"/>
    <dgm:cxn modelId="{2EC68557-1F2C-482B-9972-6470090E2AE1}" type="presParOf" srcId="{1CA9978D-A232-465A-91BE-F4C5F3C15053}" destId="{4309FBED-D707-4E1A-B601-4C177B881452}" srcOrd="1" destOrd="0" presId="urn:microsoft.com/office/officeart/2008/layout/LinedList"/>
    <dgm:cxn modelId="{A654D3FB-35D1-4EDD-9C94-8D67774FB0AF}" type="presParOf" srcId="{4309FBED-D707-4E1A-B601-4C177B881452}" destId="{230B07C0-42C1-49B7-88D8-95164110D4A2}" srcOrd="0" destOrd="0" presId="urn:microsoft.com/office/officeart/2008/layout/LinedList"/>
    <dgm:cxn modelId="{AF5E9662-AA0B-4DC7-A4CD-62E456685BA2}" type="presParOf" srcId="{4309FBED-D707-4E1A-B601-4C177B881452}" destId="{3DFDDA64-DFDA-4339-A7A5-F0FB935B99E2}" srcOrd="1" destOrd="0" presId="urn:microsoft.com/office/officeart/2008/layout/LinedList"/>
    <dgm:cxn modelId="{55704D8D-5097-4143-8533-270299F84E35}" type="presParOf" srcId="{4309FBED-D707-4E1A-B601-4C177B881452}" destId="{DFE9D9C9-BB2E-4150-904A-07345D0B0F40}" srcOrd="2" destOrd="0" presId="urn:microsoft.com/office/officeart/2008/layout/LinedList"/>
    <dgm:cxn modelId="{57A2C37E-C53A-4F9F-A08F-133AB1F9C81A}" type="presParOf" srcId="{1CA9978D-A232-465A-91BE-F4C5F3C15053}" destId="{FEE8D430-22AE-49A4-9F11-EEFE841A9C1C}" srcOrd="2" destOrd="0" presId="urn:microsoft.com/office/officeart/2008/layout/LinedList"/>
    <dgm:cxn modelId="{BA676183-09A8-4920-AAA7-D970AED0F9B4}" type="presParOf" srcId="{1CA9978D-A232-465A-91BE-F4C5F3C15053}" destId="{315AC508-C140-49D9-B11D-084E576593FC}" srcOrd="3" destOrd="0" presId="urn:microsoft.com/office/officeart/2008/layout/LinedList"/>
    <dgm:cxn modelId="{F0952779-FDB8-41A4-8E28-EA39AF15CACA}" type="presParOf" srcId="{1CA9978D-A232-465A-91BE-F4C5F3C15053}" destId="{DF0A4C66-CE76-445E-B384-2EF7F9F8BDD5}" srcOrd="4" destOrd="0" presId="urn:microsoft.com/office/officeart/2008/layout/LinedList"/>
    <dgm:cxn modelId="{2A46B364-6EF5-47A6-B5BF-5F20C9580123}" type="presParOf" srcId="{DF0A4C66-CE76-445E-B384-2EF7F9F8BDD5}" destId="{100F1465-2F1E-45B3-AFB2-FD8925B8B8E8}" srcOrd="0" destOrd="0" presId="urn:microsoft.com/office/officeart/2008/layout/LinedList"/>
    <dgm:cxn modelId="{CDB5B92B-426A-4854-A438-4FFDB13C61C6}" type="presParOf" srcId="{DF0A4C66-CE76-445E-B384-2EF7F9F8BDD5}" destId="{D9638FBA-CA66-436E-90E9-9A32DD69A553}" srcOrd="1" destOrd="0" presId="urn:microsoft.com/office/officeart/2008/layout/LinedList"/>
    <dgm:cxn modelId="{AB30A976-5D84-4003-A3CF-EA04B210E32F}" type="presParOf" srcId="{DF0A4C66-CE76-445E-B384-2EF7F9F8BDD5}" destId="{2431D797-B55E-4D8A-89A2-C391A799DF66}" srcOrd="2" destOrd="0" presId="urn:microsoft.com/office/officeart/2008/layout/LinedList"/>
    <dgm:cxn modelId="{8795AF87-5FF4-44BF-A400-C641E8656B8C}" type="presParOf" srcId="{1CA9978D-A232-465A-91BE-F4C5F3C15053}" destId="{A2AD4777-DD03-46A4-8100-37A961DF9D0E}" srcOrd="5" destOrd="0" presId="urn:microsoft.com/office/officeart/2008/layout/LinedList"/>
    <dgm:cxn modelId="{E285F6B1-18C9-4CFC-B1AB-8BF0473B1F94}" type="presParOf" srcId="{1CA9978D-A232-465A-91BE-F4C5F3C15053}" destId="{F1F822EC-3577-46D3-9049-877B168004F4}" srcOrd="6" destOrd="0" presId="urn:microsoft.com/office/officeart/2008/layout/LinedList"/>
    <dgm:cxn modelId="{4CF3EA13-A21E-47D3-B5FD-24116F90833A}" type="presParOf" srcId="{1CA9978D-A232-465A-91BE-F4C5F3C15053}" destId="{033564F1-0908-4C20-B130-1FEA53E86ED8}" srcOrd="7" destOrd="0" presId="urn:microsoft.com/office/officeart/2008/layout/LinedList"/>
    <dgm:cxn modelId="{7EBBDCCE-26D9-4DE8-8A26-E1B68DE2D09C}" type="presParOf" srcId="{033564F1-0908-4C20-B130-1FEA53E86ED8}" destId="{04372A72-B09E-4878-9756-C4A2084AC15C}" srcOrd="0" destOrd="0" presId="urn:microsoft.com/office/officeart/2008/layout/LinedList"/>
    <dgm:cxn modelId="{C0A9847B-B589-4CC7-BF73-D6A1F7E8D63A}" type="presParOf" srcId="{033564F1-0908-4C20-B130-1FEA53E86ED8}" destId="{0954AF94-3CA8-49A5-9E80-924644B5F6C8}" srcOrd="1" destOrd="0" presId="urn:microsoft.com/office/officeart/2008/layout/LinedList"/>
    <dgm:cxn modelId="{73E30C77-A0FC-45AC-AC7C-3DC6741EB2B5}" type="presParOf" srcId="{033564F1-0908-4C20-B130-1FEA53E86ED8}" destId="{6A6D4E0A-463B-4D0A-8C46-286D28C65939}" srcOrd="2" destOrd="0" presId="urn:microsoft.com/office/officeart/2008/layout/LinedList"/>
    <dgm:cxn modelId="{53DC8483-CB89-445B-AB54-B9233C3EF88A}" type="presParOf" srcId="{1CA9978D-A232-465A-91BE-F4C5F3C15053}" destId="{CF879AB1-4806-4980-A0D3-AF52DA24A391}" srcOrd="8" destOrd="0" presId="urn:microsoft.com/office/officeart/2008/layout/LinedList"/>
    <dgm:cxn modelId="{332B6003-E258-41A8-8CDD-00325F56842C}" type="presParOf" srcId="{1CA9978D-A232-465A-91BE-F4C5F3C15053}" destId="{5090F71A-A838-4145-BA9C-B8F517BA3AAB}"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A44C5-4222-499A-A8A6-616EECB5CA4A}">
      <dsp:nvSpPr>
        <dsp:cNvPr id="0" name=""/>
        <dsp:cNvSpPr/>
      </dsp:nvSpPr>
      <dsp:spPr>
        <a:xfrm>
          <a:off x="0" y="0"/>
          <a:ext cx="3528392" cy="0"/>
        </a:xfrm>
        <a:prstGeom prst="line">
          <a:avLst/>
        </a:prstGeom>
        <a:solidFill>
          <a:schemeClr val="accent1">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9BA32A-4401-4EB9-BAAD-43F870206779}">
      <dsp:nvSpPr>
        <dsp:cNvPr id="0" name=""/>
        <dsp:cNvSpPr/>
      </dsp:nvSpPr>
      <dsp:spPr>
        <a:xfrm>
          <a:off x="0" y="0"/>
          <a:ext cx="1441806" cy="1872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endParaRPr lang="ru-RU" sz="1200" kern="1200" dirty="0" smtClean="0"/>
        </a:p>
        <a:p>
          <a:pPr lvl="0" algn="ctr" defTabSz="533400">
            <a:lnSpc>
              <a:spcPct val="90000"/>
            </a:lnSpc>
            <a:spcBef>
              <a:spcPct val="0"/>
            </a:spcBef>
            <a:spcAft>
              <a:spcPct val="35000"/>
            </a:spcAft>
          </a:pPr>
          <a:r>
            <a:rPr lang="ru-RU" sz="1300" b="1" kern="1200" dirty="0" smtClean="0"/>
            <a:t>- </a:t>
          </a:r>
          <a:r>
            <a:rPr lang="ru-RU" sz="1300" b="1" kern="1200" dirty="0" smtClean="0">
              <a:latin typeface="Times New Roman" panose="02020603050405020304" pitchFamily="18" charset="0"/>
              <a:cs typeface="Times New Roman" panose="02020603050405020304" pitchFamily="18" charset="0"/>
            </a:rPr>
            <a:t>эта деятельность направленная на</a:t>
          </a:r>
          <a:r>
            <a:rPr lang="ru-RU" sz="2800" b="1" kern="1200" dirty="0" smtClean="0">
              <a:latin typeface="Times New Roman" panose="02020603050405020304" pitchFamily="18" charset="0"/>
              <a:cs typeface="Times New Roman" panose="02020603050405020304" pitchFamily="18" charset="0"/>
            </a:rPr>
            <a:t>:</a:t>
          </a:r>
          <a:endParaRPr lang="ru-RU" sz="2800" b="1" kern="1200" dirty="0">
            <a:latin typeface="Times New Roman" panose="02020603050405020304" pitchFamily="18" charset="0"/>
            <a:cs typeface="Times New Roman" panose="02020603050405020304" pitchFamily="18" charset="0"/>
          </a:endParaRPr>
        </a:p>
      </dsp:txBody>
      <dsp:txXfrm>
        <a:off x="0" y="0"/>
        <a:ext cx="1441806" cy="1872208"/>
      </dsp:txXfrm>
    </dsp:sp>
    <dsp:sp modelId="{3DFDDA64-DFDA-4339-A7A5-F0FB935B99E2}">
      <dsp:nvSpPr>
        <dsp:cNvPr id="0" name=""/>
        <dsp:cNvSpPr/>
      </dsp:nvSpPr>
      <dsp:spPr>
        <a:xfrm>
          <a:off x="1477055" y="29253"/>
          <a:ext cx="2050537" cy="585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u-RU" sz="2000" b="1" kern="1200" smtClean="0">
              <a:latin typeface="Times New Roman" panose="02020603050405020304" pitchFamily="18" charset="0"/>
              <a:cs typeface="Times New Roman" panose="02020603050405020304" pitchFamily="18" charset="0"/>
            </a:rPr>
            <a:t>предупреждение</a:t>
          </a:r>
          <a:endParaRPr lang="ru-RU" sz="2000" b="1" kern="1200" dirty="0">
            <a:latin typeface="Times New Roman" panose="02020603050405020304" pitchFamily="18" charset="0"/>
            <a:cs typeface="Times New Roman" panose="02020603050405020304" pitchFamily="18" charset="0"/>
          </a:endParaRPr>
        </a:p>
      </dsp:txBody>
      <dsp:txXfrm>
        <a:off x="1477055" y="29253"/>
        <a:ext cx="2050537" cy="585065"/>
      </dsp:txXfrm>
    </dsp:sp>
    <dsp:sp modelId="{FEE8D430-22AE-49A4-9F11-EEFE841A9C1C}">
      <dsp:nvSpPr>
        <dsp:cNvPr id="0" name=""/>
        <dsp:cNvSpPr/>
      </dsp:nvSpPr>
      <dsp:spPr>
        <a:xfrm>
          <a:off x="1441806" y="614318"/>
          <a:ext cx="1879971" cy="0"/>
        </a:xfrm>
        <a:prstGeom prst="line">
          <a:avLst/>
        </a:prstGeom>
        <a:solidFill>
          <a:schemeClr val="accent1">
            <a:hueOff val="0"/>
            <a:satOff val="0"/>
            <a:lumOff val="0"/>
            <a:alphaOff val="0"/>
          </a:schemeClr>
        </a:solidFill>
        <a:ln w="2222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638FBA-CA66-436E-90E9-9A32DD69A553}">
      <dsp:nvSpPr>
        <dsp:cNvPr id="0" name=""/>
        <dsp:cNvSpPr/>
      </dsp:nvSpPr>
      <dsp:spPr>
        <a:xfrm>
          <a:off x="1477055" y="643571"/>
          <a:ext cx="1844721" cy="585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ru-RU" sz="2400" b="1" kern="1200" dirty="0" smtClean="0">
              <a:latin typeface="Times New Roman" panose="02020603050405020304" pitchFamily="18" charset="0"/>
              <a:cs typeface="Times New Roman" panose="02020603050405020304" pitchFamily="18" charset="0"/>
            </a:rPr>
            <a:t>выявление</a:t>
          </a:r>
          <a:endParaRPr lang="ru-RU" sz="2400" b="1" kern="1200" dirty="0">
            <a:latin typeface="Times New Roman" panose="02020603050405020304" pitchFamily="18" charset="0"/>
            <a:cs typeface="Times New Roman" panose="02020603050405020304" pitchFamily="18" charset="0"/>
          </a:endParaRPr>
        </a:p>
      </dsp:txBody>
      <dsp:txXfrm>
        <a:off x="1477055" y="643571"/>
        <a:ext cx="1844721" cy="585065"/>
      </dsp:txXfrm>
    </dsp:sp>
    <dsp:sp modelId="{A2AD4777-DD03-46A4-8100-37A961DF9D0E}">
      <dsp:nvSpPr>
        <dsp:cNvPr id="0" name=""/>
        <dsp:cNvSpPr/>
      </dsp:nvSpPr>
      <dsp:spPr>
        <a:xfrm>
          <a:off x="1441806" y="1228636"/>
          <a:ext cx="1879971" cy="0"/>
        </a:xfrm>
        <a:prstGeom prst="line">
          <a:avLst/>
        </a:prstGeom>
        <a:solidFill>
          <a:schemeClr val="accent1">
            <a:hueOff val="0"/>
            <a:satOff val="0"/>
            <a:lumOff val="0"/>
            <a:alphaOff val="0"/>
          </a:schemeClr>
        </a:solidFill>
        <a:ln w="2222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54AF94-3CA8-49A5-9E80-924644B5F6C8}">
      <dsp:nvSpPr>
        <dsp:cNvPr id="0" name=""/>
        <dsp:cNvSpPr/>
      </dsp:nvSpPr>
      <dsp:spPr>
        <a:xfrm>
          <a:off x="1477055" y="1257889"/>
          <a:ext cx="1844721" cy="585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u-RU" sz="2000" b="1" kern="1200" dirty="0" smtClean="0">
              <a:latin typeface="Times New Roman" panose="02020603050405020304" pitchFamily="18" charset="0"/>
              <a:cs typeface="Times New Roman" panose="02020603050405020304" pitchFamily="18" charset="0"/>
            </a:rPr>
            <a:t>пресечение</a:t>
          </a:r>
          <a:endParaRPr lang="ru-RU" sz="2000" b="1" kern="1200" dirty="0">
            <a:latin typeface="Times New Roman" panose="02020603050405020304" pitchFamily="18" charset="0"/>
            <a:cs typeface="Times New Roman" panose="02020603050405020304" pitchFamily="18" charset="0"/>
          </a:endParaRPr>
        </a:p>
      </dsp:txBody>
      <dsp:txXfrm>
        <a:off x="1477055" y="1257889"/>
        <a:ext cx="1844721" cy="585065"/>
      </dsp:txXfrm>
    </dsp:sp>
    <dsp:sp modelId="{CF879AB1-4806-4980-A0D3-AF52DA24A391}">
      <dsp:nvSpPr>
        <dsp:cNvPr id="0" name=""/>
        <dsp:cNvSpPr/>
      </dsp:nvSpPr>
      <dsp:spPr>
        <a:xfrm>
          <a:off x="1441806" y="1842954"/>
          <a:ext cx="1879971" cy="0"/>
        </a:xfrm>
        <a:prstGeom prst="line">
          <a:avLst/>
        </a:prstGeom>
        <a:solidFill>
          <a:schemeClr val="accent1">
            <a:hueOff val="0"/>
            <a:satOff val="0"/>
            <a:lumOff val="0"/>
            <a:alphaOff val="0"/>
          </a:schemeClr>
        </a:solidFill>
        <a:ln w="2222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24.01.2020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24.01.2020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24.01.2020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24.01.2020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24.01.2020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24.01.2020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24.01.2020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24.01.2020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24.01.2020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24.01.2020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24.01.2020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4C71EC6-210F-42DE-9C53-41977AD35B3D}" type="datetimeFigureOut">
              <a:rPr lang="ru-RU" smtClean="0"/>
              <a:t>24.01.2020</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9B0651-EE4F-4900-A07F-96A6BFA9D0F0}" type="slidenum">
              <a:rPr lang="ru-RU" smtClean="0"/>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62000" y="188640"/>
            <a:ext cx="7543800" cy="4535760"/>
          </a:xfrm>
        </p:spPr>
        <p:txBody>
          <a:bodyPr/>
          <a:lstStyle/>
          <a:p>
            <a:pPr indent="457200" algn="ctr"/>
            <a:r>
              <a:rPr lang="ru-RU" sz="3200" dirty="0" smtClean="0"/>
              <a:t>Комитет по охране объектов культурного наследия по Чукотского автономного</a:t>
            </a:r>
            <a:endParaRPr lang="ru-RU" sz="3200" dirty="0"/>
          </a:p>
        </p:txBody>
      </p:sp>
      <p:sp>
        <p:nvSpPr>
          <p:cNvPr id="3" name="Подзаголовок 2"/>
          <p:cNvSpPr>
            <a:spLocks noGrp="1"/>
          </p:cNvSpPr>
          <p:nvPr>
            <p:ph type="subTitle" idx="1"/>
          </p:nvPr>
        </p:nvSpPr>
        <p:spPr>
          <a:xfrm>
            <a:off x="762000" y="4724400"/>
            <a:ext cx="7554416" cy="1368896"/>
          </a:xfrm>
        </p:spPr>
        <p:txBody>
          <a:bodyPr>
            <a:noAutofit/>
          </a:bodyPr>
          <a:lstStyle/>
          <a:p>
            <a:pPr algn="ctr"/>
            <a:r>
              <a:rPr lang="ru-RU" sz="1400" b="1" dirty="0"/>
              <a:t>Отчет по правоприменительной практике федерального и регионального государственных контролей (надзоров) в сфере охраны объектов культурного наследия (памятников истории </a:t>
            </a:r>
            <a:br>
              <a:rPr lang="ru-RU" sz="1400" b="1" dirty="0"/>
            </a:br>
            <a:r>
              <a:rPr lang="ru-RU" sz="1400" b="1" dirty="0"/>
              <a:t>и культуры) народов Российской Федерации </a:t>
            </a:r>
            <a:br>
              <a:rPr lang="ru-RU" sz="1400" b="1" dirty="0"/>
            </a:br>
            <a:r>
              <a:rPr lang="ru-RU" sz="1400" b="1" dirty="0"/>
              <a:t>за 2019 </a:t>
            </a:r>
            <a:r>
              <a:rPr lang="ru-RU" sz="1400" b="1" dirty="0" smtClean="0"/>
              <a:t>года</a:t>
            </a:r>
          </a:p>
          <a:p>
            <a:pPr algn="ctr"/>
            <a:r>
              <a:rPr lang="en-US" sz="1400" b="1" smtClean="0"/>
              <a:t>http</a:t>
            </a:r>
            <a:r>
              <a:rPr lang="en-US" sz="1400" b="1" dirty="0"/>
              <a:t>://okn.edu87.ru/index.php/kontrolno-nadzornaya-deyatelnost/knd-otchety</a:t>
            </a:r>
            <a:endParaRPr lang="ru-RU" sz="1400" b="1" dirty="0"/>
          </a:p>
        </p:txBody>
      </p:sp>
    </p:spTree>
    <p:extLst>
      <p:ext uri="{BB962C8B-B14F-4D97-AF65-F5344CB8AC3E}">
        <p14:creationId xmlns:p14="http://schemas.microsoft.com/office/powerpoint/2010/main" val="549570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4572000"/>
            <a:ext cx="7554416" cy="1600200"/>
          </a:xfrm>
        </p:spPr>
        <p:txBody>
          <a:bodyPr>
            <a:normAutofit/>
          </a:bodyPr>
          <a:lstStyle/>
          <a:p>
            <a:pPr algn="ctr"/>
            <a:r>
              <a:rPr lang="ru-RU" sz="2000" dirty="0" smtClean="0"/>
              <a:t>Комитет по охране объектов культурного наследия Чукотского автономного округа</a:t>
            </a:r>
            <a:endParaRPr lang="ru-RU" sz="2000" dirty="0"/>
          </a:p>
        </p:txBody>
      </p:sp>
      <p:sp>
        <p:nvSpPr>
          <p:cNvPr id="3" name="Объект 2"/>
          <p:cNvSpPr>
            <a:spLocks noGrp="1"/>
          </p:cNvSpPr>
          <p:nvPr>
            <p:ph sz="half" idx="1"/>
          </p:nvPr>
        </p:nvSpPr>
        <p:spPr>
          <a:xfrm>
            <a:off x="762000" y="609600"/>
            <a:ext cx="3657600" cy="4547591"/>
          </a:xfrm>
        </p:spPr>
        <p:txBody>
          <a:bodyPr>
            <a:normAutofit fontScale="62500" lnSpcReduction="20000"/>
          </a:bodyPr>
          <a:lstStyle/>
          <a:p>
            <a:pPr marL="0" indent="457200" algn="just">
              <a:buNone/>
            </a:pPr>
            <a:r>
              <a:rPr lang="ru-RU" dirty="0"/>
              <a:t>Объекты культурного наследия (памятники истории и культуры) народов Российской Федерации представляют собой уникальную ценность для всего многонационального народа Российской Федерации и являются неотъемлемой частью всемирного культурного наследия.  </a:t>
            </a:r>
          </a:p>
          <a:p>
            <a:pPr marL="0" indent="457200" algn="just">
              <a:buNone/>
            </a:pPr>
            <a:r>
              <a:rPr lang="ru-RU" dirty="0"/>
              <a:t>Сохранять историческое и культурное наследие, беречь памятники истории и культуры – конституционная обязанность каждого гражданина Российской </a:t>
            </a:r>
            <a:r>
              <a:rPr lang="ru-RU" dirty="0" smtClean="0"/>
              <a:t>Федерации. </a:t>
            </a:r>
            <a:endParaRPr lang="ru-RU" dirty="0"/>
          </a:p>
          <a:p>
            <a:pPr marL="0" indent="457200" algn="just">
              <a:buNone/>
            </a:pPr>
            <a:r>
              <a:rPr lang="ru-RU" dirty="0"/>
              <a:t>ст. 44 «</a:t>
            </a:r>
            <a:r>
              <a:rPr lang="ru-RU" b="1" dirty="0"/>
              <a:t>Конституция Российской </a:t>
            </a:r>
            <a:r>
              <a:rPr lang="ru-RU" b="1" dirty="0" smtClean="0"/>
              <a:t>Федерации</a:t>
            </a:r>
            <a:r>
              <a:rPr lang="ru-RU" dirty="0" smtClean="0"/>
              <a:t>» (</a:t>
            </a:r>
            <a:r>
              <a:rPr lang="ru-RU" dirty="0"/>
              <a:t>принята всенародным голосованием 12.12.1993)</a:t>
            </a:r>
          </a:p>
          <a:p>
            <a:endParaRPr lang="ru-RU" dirty="0"/>
          </a:p>
        </p:txBody>
      </p:sp>
      <p:sp>
        <p:nvSpPr>
          <p:cNvPr id="4" name="Объект 3"/>
          <p:cNvSpPr>
            <a:spLocks noGrp="1"/>
          </p:cNvSpPr>
          <p:nvPr>
            <p:ph sz="half" idx="2"/>
          </p:nvPr>
        </p:nvSpPr>
        <p:spPr/>
        <p:txBody>
          <a:bodyPr>
            <a:normAutofit fontScale="62500" lnSpcReduction="20000"/>
          </a:bodyPr>
          <a:lstStyle/>
          <a:p>
            <a:endParaRPr lang="ru-RU" dirty="0"/>
          </a:p>
        </p:txBody>
      </p:sp>
      <p:pic>
        <p:nvPicPr>
          <p:cNvPr id="1026" name="Picture 2" descr="C:\Users\O.Rybalchenko\Desktop\Светлана Викторовна рабочий стол\Мамрохпак поселение\Фото Мамрохпак\Мамрохпак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76672"/>
            <a:ext cx="3744416"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352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4572000"/>
            <a:ext cx="7626424" cy="1600200"/>
          </a:xfrm>
        </p:spPr>
        <p:txBody>
          <a:bodyPr>
            <a:normAutofit/>
          </a:bodyPr>
          <a:lstStyle/>
          <a:p>
            <a:pPr algn="ctr"/>
            <a:r>
              <a:rPr lang="ru-RU" sz="2000" dirty="0" smtClean="0"/>
              <a:t>Комитет по охране </a:t>
            </a:r>
            <a:r>
              <a:rPr lang="ru-RU" sz="2000" dirty="0"/>
              <a:t>объектов культурного </a:t>
            </a:r>
            <a:r>
              <a:rPr lang="ru-RU" sz="2000" dirty="0" smtClean="0"/>
              <a:t>наследия Чукотского автономного округа </a:t>
            </a:r>
            <a:endParaRPr lang="ru-RU" sz="2000" dirty="0"/>
          </a:p>
        </p:txBody>
      </p:sp>
      <p:sp>
        <p:nvSpPr>
          <p:cNvPr id="3" name="Объект 2"/>
          <p:cNvSpPr>
            <a:spLocks noGrp="1"/>
          </p:cNvSpPr>
          <p:nvPr>
            <p:ph sz="half" idx="1"/>
          </p:nvPr>
        </p:nvSpPr>
        <p:spPr>
          <a:xfrm>
            <a:off x="762000" y="609600"/>
            <a:ext cx="3657600" cy="4619599"/>
          </a:xfrm>
        </p:spPr>
        <p:txBody>
          <a:bodyPr>
            <a:normAutofit fontScale="25000" lnSpcReduction="20000"/>
          </a:bodyPr>
          <a:lstStyle/>
          <a:p>
            <a:pPr indent="0" algn="ctr">
              <a:buNone/>
            </a:pPr>
            <a:r>
              <a:rPr lang="ru-RU" sz="4400" b="1" dirty="0" smtClean="0"/>
              <a:t>Осуществляется  Федеральный государственный надзор </a:t>
            </a:r>
            <a:r>
              <a:rPr lang="ru-RU" sz="4400" b="1" dirty="0"/>
              <a:t>в </a:t>
            </a:r>
            <a:r>
              <a:rPr lang="ru-RU" sz="4400" b="1" dirty="0" smtClean="0"/>
              <a:t>соответствии:</a:t>
            </a:r>
            <a:endParaRPr lang="ru-RU" sz="4400" b="1" dirty="0"/>
          </a:p>
          <a:p>
            <a:pPr indent="274320" algn="just"/>
            <a:r>
              <a:rPr lang="ru-RU" sz="4400" dirty="0"/>
              <a:t>Со статьей 9.1 Федерального закона от 25.06.2002 № 73-ФЗ «Об объектах культурного наследия (памятниках истории и культуры) народов Российской Федерации» </a:t>
            </a:r>
            <a:r>
              <a:rPr lang="ru-RU" sz="4400" dirty="0" smtClean="0"/>
              <a:t>;</a:t>
            </a:r>
            <a:endParaRPr lang="ru-RU" sz="4400" dirty="0"/>
          </a:p>
          <a:p>
            <a:pPr indent="274320" algn="just"/>
            <a:r>
              <a:rPr lang="ru-RU" sz="4400" dirty="0"/>
              <a:t>С Постановлением Правительства </a:t>
            </a:r>
            <a:r>
              <a:rPr lang="ru-RU" sz="4400" dirty="0" smtClean="0"/>
              <a:t>Российской Федерации «</a:t>
            </a:r>
            <a:r>
              <a:rPr lang="ru-RU" sz="4400" dirty="0"/>
              <a:t>О федеральном государственном надзоре за состоянием, содержанием, сохранением, использованием, популяризацией и государственной охраной объектов культурного наследия» от 23.07.2015 № 740 </a:t>
            </a:r>
            <a:r>
              <a:rPr lang="ru-RU" sz="4400" dirty="0" smtClean="0"/>
              <a:t>;</a:t>
            </a:r>
            <a:endParaRPr lang="ru-RU" sz="4400" dirty="0"/>
          </a:p>
          <a:p>
            <a:pPr indent="274320" algn="just"/>
            <a:r>
              <a:rPr lang="ru-RU" sz="4400" dirty="0"/>
              <a:t>С Приказом Министерства культуры Российской Федерации от 01.08.2018 № 1357 «Об утверждении типового Административного регламента осуществления органами государственной власти субъекта Российской Федерации либо структурными подразделениями высших исполнительных органов государственной власти субъекта Российской Федерации, уполномоченными в области сохранения, использования, популяризации и государственной охраны объектов культурного наследия, федерального государственного надзора за состоянием, содержанием, сохранением, использованием, популяризацией и государственной охраной объектов культурного наследия федерального значения (за исключением отдельных объектов культурного наследия, перечень которых устанавливается Правительством Российской Федерации)» </a:t>
            </a:r>
            <a:r>
              <a:rPr lang="ru-RU" sz="4400" dirty="0" smtClean="0"/>
              <a:t>;</a:t>
            </a:r>
            <a:endParaRPr lang="ru-RU" sz="4400" dirty="0"/>
          </a:p>
          <a:p>
            <a:endParaRPr lang="ru-RU" dirty="0"/>
          </a:p>
        </p:txBody>
      </p:sp>
      <p:sp>
        <p:nvSpPr>
          <p:cNvPr id="4" name="Объект 3"/>
          <p:cNvSpPr>
            <a:spLocks noGrp="1"/>
          </p:cNvSpPr>
          <p:nvPr>
            <p:ph sz="half" idx="2"/>
          </p:nvPr>
        </p:nvSpPr>
        <p:spPr>
          <a:xfrm>
            <a:off x="4648200" y="609600"/>
            <a:ext cx="3657600" cy="4763616"/>
          </a:xfrm>
        </p:spPr>
        <p:txBody>
          <a:bodyPr>
            <a:noAutofit/>
          </a:bodyPr>
          <a:lstStyle/>
          <a:p>
            <a:pPr indent="0" algn="ctr">
              <a:spcBef>
                <a:spcPts val="0"/>
              </a:spcBef>
              <a:buNone/>
            </a:pPr>
            <a:r>
              <a:rPr lang="ru-RU" sz="1100" b="1" dirty="0" smtClean="0"/>
              <a:t>Осуществляется региональный государственный надзор </a:t>
            </a:r>
            <a:r>
              <a:rPr lang="ru-RU" sz="1100" b="1" dirty="0"/>
              <a:t>в соответствии </a:t>
            </a:r>
            <a:r>
              <a:rPr lang="ru-RU" sz="1100" b="1" dirty="0" smtClean="0"/>
              <a:t>:</a:t>
            </a:r>
            <a:endParaRPr lang="ru-RU" sz="1100" b="1" dirty="0"/>
          </a:p>
          <a:p>
            <a:pPr indent="274320" algn="just">
              <a:spcBef>
                <a:spcPts val="0"/>
              </a:spcBef>
            </a:pPr>
            <a:r>
              <a:rPr lang="ru-RU" sz="1100" dirty="0" smtClean="0"/>
              <a:t>С Постановление м Правительства </a:t>
            </a:r>
            <a:r>
              <a:rPr lang="ru-RU" sz="1100" dirty="0"/>
              <a:t>Чукотского автономного округа от 9 июня 2017 года № 224 «Об утверждении положения о региональном государственном надзоре за состоянием, содержанием, сохранением, использованием, популяризацией и государственной охраной объектов культурного наследия на территории Чукотского автономного округа</a:t>
            </a:r>
            <a:r>
              <a:rPr lang="ru-RU" sz="1100" dirty="0" smtClean="0"/>
              <a:t>»;</a:t>
            </a:r>
            <a:endParaRPr lang="ru-RU" sz="1100" dirty="0"/>
          </a:p>
          <a:p>
            <a:pPr indent="274320" algn="just"/>
            <a:r>
              <a:rPr lang="ru-RU" sz="1100" dirty="0" smtClean="0"/>
              <a:t>С Постановлением </a:t>
            </a:r>
            <a:r>
              <a:rPr lang="ru-RU" sz="1100" dirty="0"/>
              <a:t>Правительства Чукотского автономного округа от 21 декабря 2018 года № 431 «Об утверждении Положения о Комитете по охране объектов культурного наследия Чукотского автономного округа</a:t>
            </a:r>
            <a:r>
              <a:rPr lang="ru-RU" sz="1100" dirty="0" smtClean="0"/>
              <a:t>»;</a:t>
            </a:r>
          </a:p>
          <a:p>
            <a:pPr indent="274320" algn="just"/>
            <a:r>
              <a:rPr lang="ru-RU" sz="1100" dirty="0" smtClean="0"/>
              <a:t>С Административным </a:t>
            </a:r>
            <a:r>
              <a:rPr lang="ru-RU" sz="1100" dirty="0"/>
              <a:t>регламентом Комитета по исполнению государственной функции «Региональный государственный надзор за состоянием, содержанием, сохранением, использованием, популяризацией и государственной охраной объектов культурного наследия регионального значения, объектов культурного наследия местного (муниципального) значения, выявленных объектов культурного наследия», утвержденным приказом Комитета от 18 июля 2019 </a:t>
            </a:r>
          </a:p>
        </p:txBody>
      </p:sp>
    </p:spTree>
    <p:extLst>
      <p:ext uri="{BB962C8B-B14F-4D97-AF65-F5344CB8AC3E}">
        <p14:creationId xmlns:p14="http://schemas.microsoft.com/office/powerpoint/2010/main" val="2635579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4572000"/>
            <a:ext cx="7570788" cy="1593304"/>
          </a:xfrm>
        </p:spPr>
        <p:txBody>
          <a:bodyPr>
            <a:normAutofit/>
          </a:bodyPr>
          <a:lstStyle/>
          <a:p>
            <a:pPr algn="ctr"/>
            <a:r>
              <a:rPr lang="ru-RU" sz="2400" dirty="0" smtClean="0"/>
              <a:t>Комитет по охране объектов культурного наследия Чукотского автономного округа</a:t>
            </a:r>
            <a:endParaRPr lang="ru-RU" sz="2400" dirty="0"/>
          </a:p>
        </p:txBody>
      </p:sp>
      <p:graphicFrame>
        <p:nvGraphicFramePr>
          <p:cNvPr id="5" name="Объект 5"/>
          <p:cNvGraphicFramePr>
            <a:graphicFrameLocks noGrp="1"/>
          </p:cNvGraphicFramePr>
          <p:nvPr>
            <p:ph sz="half" idx="1"/>
            <p:extLst>
              <p:ext uri="{D42A27DB-BD31-4B8C-83A1-F6EECF244321}">
                <p14:modId xmlns:p14="http://schemas.microsoft.com/office/powerpoint/2010/main" val="495633315"/>
              </p:ext>
            </p:extLst>
          </p:nvPr>
        </p:nvGraphicFramePr>
        <p:xfrm>
          <a:off x="971600" y="620688"/>
          <a:ext cx="3528392" cy="1872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Объект 3"/>
          <p:cNvSpPr>
            <a:spLocks noGrp="1"/>
          </p:cNvSpPr>
          <p:nvPr>
            <p:ph sz="half" idx="2"/>
          </p:nvPr>
        </p:nvSpPr>
        <p:spPr>
          <a:xfrm>
            <a:off x="4648200" y="609601"/>
            <a:ext cx="3657600" cy="2963415"/>
          </a:xfrm>
        </p:spPr>
        <p:txBody>
          <a:bodyPr>
            <a:normAutofit fontScale="55000" lnSpcReduction="20000"/>
          </a:bodyPr>
          <a:lstStyle/>
          <a:p>
            <a:pPr marL="0" indent="0" algn="ctr">
              <a:buNone/>
            </a:pPr>
            <a:r>
              <a:rPr lang="ru-RU" dirty="0"/>
              <a:t>Н</a:t>
            </a:r>
            <a:r>
              <a:rPr lang="ru-RU" dirty="0" smtClean="0"/>
              <a:t>арушений </a:t>
            </a:r>
            <a:r>
              <a:rPr lang="ru-RU" dirty="0"/>
              <a:t>требований, установленных в соответствии с международными договорами Российской Федерации, Федеральным законом от 25.06.2002 № 73-ФЗ, другими федеральными законами, принимаемыми в соответствии с ними иными нормативными правовыми актами Российской Федерации, законами и иными нормативными правовыми актами субъектов Российской Федерации в области охраны объектов культурного </a:t>
            </a:r>
            <a:r>
              <a:rPr lang="ru-RU" dirty="0" smtClean="0"/>
              <a:t>наследия </a:t>
            </a:r>
            <a:endParaRPr lang="ru-RU" dirty="0"/>
          </a:p>
          <a:p>
            <a:endParaRPr lang="ru-RU" dirty="0"/>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9625" y="3431381"/>
            <a:ext cx="7523163" cy="1869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086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4572000"/>
            <a:ext cx="8130480" cy="1600200"/>
          </a:xfrm>
        </p:spPr>
        <p:txBody>
          <a:bodyPr>
            <a:normAutofit/>
          </a:bodyPr>
          <a:lstStyle/>
          <a:p>
            <a:pPr algn="ctr"/>
            <a:r>
              <a:rPr lang="ru-RU" sz="2400" dirty="0" smtClean="0"/>
              <a:t>Комитет по охране объектов культурного наследия Чукотского автономного округа</a:t>
            </a:r>
            <a:endParaRPr lang="ru-RU" sz="2400" dirty="0"/>
          </a:p>
        </p:txBody>
      </p:sp>
      <p:sp>
        <p:nvSpPr>
          <p:cNvPr id="3" name="Объект 2"/>
          <p:cNvSpPr>
            <a:spLocks noGrp="1"/>
          </p:cNvSpPr>
          <p:nvPr>
            <p:ph sz="half" idx="1"/>
          </p:nvPr>
        </p:nvSpPr>
        <p:spPr>
          <a:xfrm>
            <a:off x="762000" y="609600"/>
            <a:ext cx="7842448" cy="4475583"/>
          </a:xfrm>
        </p:spPr>
        <p:txBody>
          <a:bodyPr>
            <a:normAutofit fontScale="55000" lnSpcReduction="20000"/>
          </a:bodyPr>
          <a:lstStyle/>
          <a:p>
            <a:pPr indent="0" algn="ctr">
              <a:buNone/>
            </a:pPr>
            <a:r>
              <a:rPr lang="ru-RU" b="1" dirty="0">
                <a:solidFill>
                  <a:schemeClr val="tx1"/>
                </a:solidFill>
                <a:latin typeface="Times New Roman" panose="02020603050405020304" pitchFamily="18" charset="0"/>
                <a:cs typeface="Times New Roman" panose="02020603050405020304" pitchFamily="18" charset="0"/>
              </a:rPr>
              <a:t>Государственный надзор в области охраны объектов культурного наследия осуществляется посредством организации и </a:t>
            </a:r>
            <a:r>
              <a:rPr lang="ru-RU" b="1" dirty="0" smtClean="0">
                <a:solidFill>
                  <a:schemeClr val="tx1"/>
                </a:solidFill>
                <a:latin typeface="Times New Roman" panose="02020603050405020304" pitchFamily="18" charset="0"/>
                <a:cs typeface="Times New Roman" panose="02020603050405020304" pitchFamily="18" charset="0"/>
              </a:rPr>
              <a:t>проведения</a:t>
            </a:r>
            <a:r>
              <a:rPr lang="ru-RU" dirty="0" smtClean="0">
                <a:solidFill>
                  <a:schemeClr val="tx1"/>
                </a:solidFill>
                <a:latin typeface="Times New Roman" panose="02020603050405020304" pitchFamily="18" charset="0"/>
                <a:cs typeface="Times New Roman" panose="02020603050405020304" pitchFamily="18" charset="0"/>
              </a:rPr>
              <a:t>:</a:t>
            </a:r>
          </a:p>
          <a:p>
            <a:pPr marL="324000" indent="-457200" algn="just">
              <a:buFont typeface="Courier New" pitchFamily="49" charset="0"/>
              <a:buChar char="o"/>
            </a:pPr>
            <a:r>
              <a:rPr lang="ru-RU" dirty="0" smtClean="0">
                <a:solidFill>
                  <a:schemeClr val="tx1"/>
                </a:solidFill>
                <a:latin typeface="Times New Roman" panose="02020603050405020304" pitchFamily="18" charset="0"/>
                <a:cs typeface="Times New Roman" panose="02020603050405020304" pitchFamily="18" charset="0"/>
              </a:rPr>
              <a:t>проверок </a:t>
            </a:r>
            <a:r>
              <a:rPr lang="ru-RU" dirty="0">
                <a:solidFill>
                  <a:schemeClr val="tx1"/>
                </a:solidFill>
                <a:latin typeface="Times New Roman" panose="02020603050405020304" pitchFamily="18" charset="0"/>
                <a:cs typeface="Times New Roman" panose="02020603050405020304" pitchFamily="18" charset="0"/>
              </a:rPr>
              <a:t>органов государственной власти, органов местного самоуправления, а также юридических лиц, индивидуальных предпринимателей, их уполномоченных представителей и физических лиц;</a:t>
            </a:r>
          </a:p>
          <a:p>
            <a:pPr marL="324000" indent="-457200" algn="just">
              <a:buFont typeface="Courier New" pitchFamily="49" charset="0"/>
              <a:buChar char="o"/>
            </a:pPr>
            <a:r>
              <a:rPr lang="ru-RU" dirty="0">
                <a:solidFill>
                  <a:schemeClr val="tx1"/>
                </a:solidFill>
                <a:latin typeface="Times New Roman" panose="02020603050405020304" pitchFamily="18" charset="0"/>
                <a:cs typeface="Times New Roman" panose="02020603050405020304" pitchFamily="18" charset="0"/>
              </a:rPr>
              <a:t>мероприятий по контролю за состоянием объектов культурного наследия; </a:t>
            </a:r>
          </a:p>
          <a:p>
            <a:pPr marL="324000" indent="-457200" algn="just">
              <a:buFont typeface="Courier New" pitchFamily="49" charset="0"/>
              <a:buChar char="o"/>
            </a:pPr>
            <a:r>
              <a:rPr lang="ru-RU" dirty="0">
                <a:solidFill>
                  <a:schemeClr val="tx1"/>
                </a:solidFill>
                <a:latin typeface="Times New Roman" panose="02020603050405020304" pitchFamily="18" charset="0"/>
                <a:cs typeface="Times New Roman" panose="02020603050405020304" pitchFamily="18" charset="0"/>
              </a:rPr>
              <a:t>принятия предусмотренных законодательством Российской Федерации мер по пресечению и (или) устранению последствий выявленных нарушений, в том числе выдача обязательных для исполнения предписаний об отмене решений органов государственной власти или органов местного самоуправления, принятых с нарушением Федерального закона № 73-ФЗ, или о внесении в них изменений; </a:t>
            </a:r>
          </a:p>
          <a:p>
            <a:pPr marL="324000" indent="-457200" algn="just">
              <a:buFont typeface="Courier New" pitchFamily="49" charset="0"/>
              <a:buChar char="o"/>
            </a:pPr>
            <a:r>
              <a:rPr lang="ru-RU" dirty="0">
                <a:solidFill>
                  <a:schemeClr val="tx1"/>
                </a:solidFill>
                <a:latin typeface="Times New Roman" panose="02020603050405020304" pitchFamily="18" charset="0"/>
                <a:cs typeface="Times New Roman" panose="02020603050405020304" pitchFamily="18" charset="0"/>
              </a:rPr>
              <a:t>и деятельность уполномоченного органа государственной власти по систематическому </a:t>
            </a:r>
            <a:r>
              <a:rPr lang="ru-RU" dirty="0" smtClean="0">
                <a:solidFill>
                  <a:schemeClr val="tx1"/>
                </a:solidFill>
                <a:latin typeface="Times New Roman" panose="02020603050405020304" pitchFamily="18" charset="0"/>
                <a:cs typeface="Times New Roman" panose="02020603050405020304" pitchFamily="18" charset="0"/>
              </a:rPr>
              <a:t>наблюдению за </a:t>
            </a:r>
            <a:r>
              <a:rPr lang="ru-RU" dirty="0">
                <a:solidFill>
                  <a:schemeClr val="tx1"/>
                </a:solidFill>
                <a:latin typeface="Times New Roman" panose="02020603050405020304" pitchFamily="18" charset="0"/>
                <a:cs typeface="Times New Roman" panose="02020603050405020304" pitchFamily="18" charset="0"/>
              </a:rPr>
              <a:t>исполнением обязательных требований, анализу и прогнозированию состояния исполнения обязательных </a:t>
            </a:r>
            <a:r>
              <a:rPr lang="ru-RU" dirty="0" smtClean="0">
                <a:solidFill>
                  <a:schemeClr val="tx1"/>
                </a:solidFill>
                <a:latin typeface="Times New Roman" panose="02020603050405020304" pitchFamily="18" charset="0"/>
                <a:cs typeface="Times New Roman" panose="02020603050405020304" pitchFamily="18" charset="0"/>
              </a:rPr>
              <a:t> требований </a:t>
            </a:r>
            <a:r>
              <a:rPr lang="ru-RU" dirty="0">
                <a:solidFill>
                  <a:schemeClr val="tx1"/>
                </a:solidFill>
                <a:latin typeface="Times New Roman" panose="02020603050405020304" pitchFamily="18" charset="0"/>
                <a:cs typeface="Times New Roman" panose="02020603050405020304" pitchFamily="18" charset="0"/>
              </a:rPr>
              <a:t>при осуществлении органами государственной власти, органами местного самоуправления, юридическими лицами, индивидуальными предпринимателями и физическими лицами своей деятельности.</a:t>
            </a:r>
          </a:p>
          <a:p>
            <a:pPr indent="274320" algn="just"/>
            <a:endParaRPr lang="ru-RU" dirty="0"/>
          </a:p>
        </p:txBody>
      </p:sp>
    </p:spTree>
    <p:extLst>
      <p:ext uri="{BB962C8B-B14F-4D97-AF65-F5344CB8AC3E}">
        <p14:creationId xmlns:p14="http://schemas.microsoft.com/office/powerpoint/2010/main" val="1008592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5157192"/>
            <a:ext cx="7410400" cy="1096144"/>
          </a:xfrm>
        </p:spPr>
        <p:txBody>
          <a:bodyPr>
            <a:normAutofit/>
          </a:bodyPr>
          <a:lstStyle/>
          <a:p>
            <a:pPr algn="ctr"/>
            <a:r>
              <a:rPr lang="ru-RU" sz="2400" dirty="0" smtClean="0"/>
              <a:t>Комитет по охране объектов культурного наследия Чукотского автономного округа</a:t>
            </a:r>
            <a:endParaRPr lang="ru-RU" sz="2400" dirty="0"/>
          </a:p>
        </p:txBody>
      </p:sp>
      <p:sp>
        <p:nvSpPr>
          <p:cNvPr id="3" name="Объект 2"/>
          <p:cNvSpPr>
            <a:spLocks noGrp="1"/>
          </p:cNvSpPr>
          <p:nvPr>
            <p:ph sz="half" idx="1"/>
          </p:nvPr>
        </p:nvSpPr>
        <p:spPr>
          <a:xfrm>
            <a:off x="762000" y="1124743"/>
            <a:ext cx="3657600" cy="4104457"/>
          </a:xfrm>
        </p:spPr>
        <p:txBody>
          <a:bodyPr>
            <a:normAutofit fontScale="25000" lnSpcReduction="20000"/>
          </a:bodyPr>
          <a:lstStyle/>
          <a:p>
            <a:pPr marL="0" indent="0" algn="ctr">
              <a:buNone/>
            </a:pPr>
            <a:r>
              <a:rPr lang="ru-RU" sz="5600" b="1" dirty="0" smtClean="0">
                <a:solidFill>
                  <a:schemeClr val="tx1"/>
                </a:solidFill>
                <a:latin typeface="Times New Roman" panose="02020603050405020304" pitchFamily="18" charset="0"/>
                <a:cs typeface="Times New Roman" panose="02020603050405020304" pitchFamily="18" charset="0"/>
              </a:rPr>
              <a:t>Соблюдение </a:t>
            </a:r>
            <a:r>
              <a:rPr lang="ru-RU" sz="5600" b="1" dirty="0">
                <a:solidFill>
                  <a:schemeClr val="tx1"/>
                </a:solidFill>
                <a:latin typeface="Times New Roman" panose="02020603050405020304" pitchFamily="18" charset="0"/>
                <a:cs typeface="Times New Roman" panose="02020603050405020304" pitchFamily="18" charset="0"/>
              </a:rPr>
              <a:t>органами государственной власти, органами местного самоуправления, а также юридическими лицами, индивидуальными предпринимателями и физическими лицами обязательных требований, в том числе</a:t>
            </a:r>
            <a:r>
              <a:rPr lang="ru-RU" sz="5600" b="1" dirty="0" smtClean="0">
                <a:solidFill>
                  <a:schemeClr val="tx1"/>
                </a:solidFill>
                <a:latin typeface="Times New Roman" panose="02020603050405020304" pitchFamily="18" charset="0"/>
                <a:cs typeface="Times New Roman" panose="02020603050405020304" pitchFamily="18" charset="0"/>
              </a:rPr>
              <a:t>:</a:t>
            </a:r>
          </a:p>
          <a:p>
            <a:pPr marL="0" indent="0" algn="ctr">
              <a:buNone/>
            </a:pPr>
            <a:endParaRPr lang="ru-RU" sz="3600" b="1" dirty="0">
              <a:solidFill>
                <a:schemeClr val="tx1"/>
              </a:solidFill>
              <a:latin typeface="Times New Roman" panose="02020603050405020304" pitchFamily="18" charset="0"/>
              <a:cs typeface="Times New Roman" panose="02020603050405020304" pitchFamily="18" charset="0"/>
            </a:endParaRPr>
          </a:p>
          <a:p>
            <a:pPr indent="274320" algn="just"/>
            <a:r>
              <a:rPr lang="ru-RU" sz="3600" dirty="0">
                <a:solidFill>
                  <a:schemeClr val="tx1"/>
                </a:solidFill>
                <a:latin typeface="Times New Roman" panose="02020603050405020304" pitchFamily="18" charset="0"/>
                <a:cs typeface="Times New Roman" panose="02020603050405020304" pitchFamily="18" charset="0"/>
              </a:rPr>
              <a:t>требований к содержанию и использованию объекта культурного наследия, требований к сохранению объекта культурного наследия, требований к обеспечению доступа к объекту культурного наследия;</a:t>
            </a:r>
          </a:p>
          <a:p>
            <a:pPr indent="274320" algn="just"/>
            <a:r>
              <a:rPr lang="ru-RU" sz="3600" dirty="0">
                <a:solidFill>
                  <a:schemeClr val="tx1"/>
                </a:solidFill>
                <a:latin typeface="Times New Roman" panose="02020603050405020304" pitchFamily="18" charset="0"/>
                <a:cs typeface="Times New Roman" panose="02020603050405020304" pitchFamily="18" charset="0"/>
              </a:rPr>
              <a:t>градостроительных регламентов в границах территорий зон </a:t>
            </a:r>
            <a:r>
              <a:rPr lang="ru-RU" sz="3600" dirty="0" smtClean="0">
                <a:solidFill>
                  <a:schemeClr val="tx1"/>
                </a:solidFill>
                <a:latin typeface="Times New Roman" panose="02020603050405020304" pitchFamily="18" charset="0"/>
                <a:cs typeface="Times New Roman" panose="02020603050405020304" pitchFamily="18" charset="0"/>
              </a:rPr>
              <a:t>охраны </a:t>
            </a:r>
            <a:r>
              <a:rPr lang="ru-RU" sz="3600" dirty="0">
                <a:solidFill>
                  <a:schemeClr val="tx1"/>
                </a:solidFill>
                <a:latin typeface="Times New Roman" panose="02020603050405020304" pitchFamily="18" charset="0"/>
                <a:cs typeface="Times New Roman" panose="02020603050405020304" pitchFamily="18" charset="0"/>
              </a:rPr>
              <a:t>объекта культурного наследия, в границах территории достопримечательного места, в границах территории исторического поселения и установленных для этих территорий особых режимов использования земель, требований к осуществлению деятельности в границах территории достопримечательного места;</a:t>
            </a:r>
          </a:p>
          <a:p>
            <a:pPr indent="274320" algn="just"/>
            <a:r>
              <a:rPr lang="ru-RU" sz="3600" dirty="0">
                <a:solidFill>
                  <a:schemeClr val="tx1"/>
                </a:solidFill>
                <a:latin typeface="Times New Roman" panose="02020603050405020304" pitchFamily="18" charset="0"/>
                <a:cs typeface="Times New Roman" panose="02020603050405020304" pitchFamily="18" charset="0"/>
              </a:rPr>
              <a:t>требований к осуществлению деятельности в границах территории объекта культурного наследия либо особого режима использования земельного участка, водного объекта или его части, в границах которых располагается объект археологического наследия, установленных настоящим Федеральным законом.</a:t>
            </a:r>
          </a:p>
          <a:p>
            <a:endParaRPr lang="ru-RU" sz="4400" dirty="0">
              <a:solidFill>
                <a:schemeClr val="tx1"/>
              </a:solidFill>
            </a:endParaRPr>
          </a:p>
          <a:p>
            <a:pPr algn="ctr"/>
            <a:endParaRPr lang="ru-RU" dirty="0"/>
          </a:p>
        </p:txBody>
      </p:sp>
      <p:sp>
        <p:nvSpPr>
          <p:cNvPr id="4" name="Объект 3"/>
          <p:cNvSpPr>
            <a:spLocks noGrp="1"/>
          </p:cNvSpPr>
          <p:nvPr>
            <p:ph sz="half" idx="2"/>
          </p:nvPr>
        </p:nvSpPr>
        <p:spPr>
          <a:xfrm>
            <a:off x="4648200" y="1124744"/>
            <a:ext cx="3657600" cy="4104455"/>
          </a:xfrm>
        </p:spPr>
        <p:txBody>
          <a:bodyPr>
            <a:normAutofit fontScale="25000" lnSpcReduction="20000"/>
          </a:bodyPr>
          <a:lstStyle/>
          <a:p>
            <a:pPr marL="0" indent="0" algn="ctr">
              <a:buNone/>
            </a:pPr>
            <a:r>
              <a:rPr lang="ru-RU" sz="3600" b="1" dirty="0" smtClean="0">
                <a:solidFill>
                  <a:schemeClr val="tx1"/>
                </a:solidFill>
                <a:latin typeface="Times New Roman" panose="02020603050405020304" pitchFamily="18" charset="0"/>
                <a:cs typeface="Times New Roman" panose="02020603050405020304" pitchFamily="18" charset="0"/>
              </a:rPr>
              <a:t>Осуществление </a:t>
            </a:r>
            <a:r>
              <a:rPr lang="ru-RU" sz="3600" b="1" dirty="0">
                <a:solidFill>
                  <a:schemeClr val="tx1"/>
                </a:solidFill>
                <a:latin typeface="Times New Roman" panose="02020603050405020304" pitchFamily="18" charset="0"/>
                <a:cs typeface="Times New Roman" panose="02020603050405020304" pitchFamily="18" charset="0"/>
              </a:rPr>
              <a:t>органами государственной власти, органами местного самоуправления, а также юридическими лицами, индивидуальными предпринимателями и физическими лицами</a:t>
            </a:r>
            <a:r>
              <a:rPr lang="ru-RU" sz="3600" b="1" dirty="0" smtClean="0">
                <a:solidFill>
                  <a:schemeClr val="tx1"/>
                </a:solidFill>
                <a:latin typeface="Times New Roman" panose="02020603050405020304" pitchFamily="18" charset="0"/>
                <a:cs typeface="Times New Roman" panose="02020603050405020304" pitchFamily="18" charset="0"/>
              </a:rPr>
              <a:t>:</a:t>
            </a:r>
          </a:p>
          <a:p>
            <a:pPr marL="0" indent="0" algn="ctr">
              <a:buNone/>
            </a:pPr>
            <a:endParaRPr lang="ru-RU" b="1" dirty="0">
              <a:solidFill>
                <a:schemeClr val="tx1"/>
              </a:solidFill>
              <a:latin typeface="Times New Roman" panose="02020603050405020304" pitchFamily="18" charset="0"/>
              <a:cs typeface="Times New Roman" panose="02020603050405020304" pitchFamily="18" charset="0"/>
            </a:endParaRPr>
          </a:p>
          <a:p>
            <a:pPr indent="274320" algn="just"/>
            <a:r>
              <a:rPr lang="ru-RU" sz="4400" dirty="0">
                <a:solidFill>
                  <a:schemeClr val="tx1"/>
                </a:solidFill>
                <a:latin typeface="Times New Roman" panose="02020603050405020304" pitchFamily="18" charset="0"/>
                <a:cs typeface="Times New Roman" panose="02020603050405020304" pitchFamily="18" charset="0"/>
              </a:rPr>
              <a:t>мер по обеспечению сохранности объекта культурного наследия, включенного в единый государственный реестр объектов культурного наследия (памятников истории и культуры) народов Российской Федерации, выявленного объекта культурного наследия или объекта, обладающего признаками объекта культурного наследия в соответствии со статьей 3 Федерального закона № 73-ФЗ, обнаруженного в ходе проведения изыскательских, проектных, земляных, строительных, мелиоративных, хозяйственных работ, указанных в статье 30 Федерального закона № 73-ФЗ работ по использованию лесов и иных работ;</a:t>
            </a:r>
          </a:p>
          <a:p>
            <a:pPr indent="274320" algn="just"/>
            <a:r>
              <a:rPr lang="ru-RU" sz="4400" dirty="0">
                <a:solidFill>
                  <a:schemeClr val="tx1"/>
                </a:solidFill>
                <a:latin typeface="Times New Roman" panose="02020603050405020304" pitchFamily="18" charset="0"/>
                <a:cs typeface="Times New Roman" panose="02020603050405020304" pitchFamily="18" charset="0"/>
              </a:rPr>
              <a:t>мер по обеспечению сохранности объектов культурного наследия, предусмотренных проектной документацией на строительство, реконструкцию, капитальный ремонт объектов капитального строительства, на проведение работ по сохранению объектов культурного наследия.</a:t>
            </a:r>
          </a:p>
          <a:p>
            <a:endParaRPr lang="ru-RU" sz="44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32656"/>
            <a:ext cx="684076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8066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half" idx="1"/>
          </p:nvPr>
        </p:nvSpPr>
        <p:spPr>
          <a:xfrm>
            <a:off x="971599" y="1574800"/>
            <a:ext cx="3528393" cy="4525963"/>
          </a:xfrm>
        </p:spPr>
        <p:style>
          <a:lnRef idx="1">
            <a:schemeClr val="accent5"/>
          </a:lnRef>
          <a:fillRef idx="2">
            <a:schemeClr val="accent5"/>
          </a:fillRef>
          <a:effectRef idx="1">
            <a:schemeClr val="accent5"/>
          </a:effectRef>
          <a:fontRef idx="minor">
            <a:schemeClr val="dk1"/>
          </a:fontRef>
        </p:style>
        <p:txBody>
          <a:bodyPr>
            <a:normAutofit lnSpcReduction="10000"/>
          </a:bodyPr>
          <a:lstStyle/>
          <a:p>
            <a:pPr algn="ctr"/>
            <a:r>
              <a:rPr lang="ru-RU" u="sng" dirty="0">
                <a:latin typeface="Times New Roman" panose="02020603050405020304" pitchFamily="18" charset="0"/>
                <a:cs typeface="Times New Roman" panose="02020603050405020304" pitchFamily="18" charset="0"/>
              </a:rPr>
              <a:t>Административная:</a:t>
            </a:r>
          </a:p>
          <a:p>
            <a:pPr indent="0" algn="ctr">
              <a:buNone/>
            </a:pPr>
            <a:r>
              <a:rPr lang="ru-RU" dirty="0" smtClean="0">
                <a:latin typeface="Times New Roman" panose="02020603050405020304" pitchFamily="18" charset="0"/>
                <a:cs typeface="Times New Roman" panose="02020603050405020304" pitchFamily="18" charset="0"/>
              </a:rPr>
              <a:t>Кодекс </a:t>
            </a:r>
            <a:r>
              <a:rPr lang="ru-RU" dirty="0">
                <a:latin typeface="Times New Roman" panose="02020603050405020304" pitchFamily="18" charset="0"/>
                <a:cs typeface="Times New Roman" panose="02020603050405020304" pitchFamily="18" charset="0"/>
              </a:rPr>
              <a:t>об административных правонарушениях Российской </a:t>
            </a:r>
            <a:r>
              <a:rPr lang="ru-RU" dirty="0" smtClean="0">
                <a:latin typeface="Times New Roman" panose="02020603050405020304" pitchFamily="18" charset="0"/>
                <a:cs typeface="Times New Roman" panose="02020603050405020304" pitchFamily="18" charset="0"/>
              </a:rPr>
              <a:t>Федерации</a:t>
            </a:r>
          </a:p>
          <a:p>
            <a:pPr indent="0" algn="ctr">
              <a:buNone/>
            </a:pPr>
            <a:r>
              <a:rPr lang="ru-RU" dirty="0" smtClean="0">
                <a:latin typeface="Times New Roman" panose="02020603050405020304" pitchFamily="18" charset="0"/>
                <a:cs typeface="Times New Roman" panose="02020603050405020304" pitchFamily="18" charset="0"/>
              </a:rPr>
              <a:t>статьи: </a:t>
            </a:r>
          </a:p>
          <a:p>
            <a:pPr indent="0" algn="ctr">
              <a:buNone/>
            </a:pPr>
            <a:r>
              <a:rPr lang="ru-RU" dirty="0" smtClean="0">
                <a:latin typeface="Times New Roman" panose="02020603050405020304" pitchFamily="18" charset="0"/>
                <a:cs typeface="Times New Roman" panose="02020603050405020304" pitchFamily="18" charset="0"/>
              </a:rPr>
              <a:t>7.13</a:t>
            </a:r>
            <a:r>
              <a:rPr lang="ru-RU" dirty="0">
                <a:latin typeface="Times New Roman" panose="02020603050405020304" pitchFamily="18" charset="0"/>
                <a:cs typeface="Times New Roman" panose="02020603050405020304" pitchFamily="18" charset="0"/>
              </a:rPr>
              <a:t>, 7.14, 7.14.1, 7.14.2, 7.15, 7.15.1, 7.16, 19.5 </a:t>
            </a:r>
          </a:p>
          <a:p>
            <a:pPr algn="ctr"/>
            <a:endParaRPr lang="ru-RU" dirty="0"/>
          </a:p>
        </p:txBody>
      </p:sp>
      <p:sp>
        <p:nvSpPr>
          <p:cNvPr id="4" name="Объект 3"/>
          <p:cNvSpPr>
            <a:spLocks noGrp="1"/>
          </p:cNvSpPr>
          <p:nvPr>
            <p:ph sz="half" idx="2"/>
          </p:nvPr>
        </p:nvSpPr>
        <p:spPr>
          <a:xfrm>
            <a:off x="4860032" y="1574800"/>
            <a:ext cx="3521968" cy="4525963"/>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algn="ctr"/>
            <a:r>
              <a:rPr lang="ru-RU" u="sng" dirty="0">
                <a:latin typeface="Times New Roman" panose="02020603050405020304" pitchFamily="18" charset="0"/>
                <a:cs typeface="Times New Roman" panose="02020603050405020304" pitchFamily="18" charset="0"/>
              </a:rPr>
              <a:t>Уголовная</a:t>
            </a:r>
            <a:r>
              <a:rPr lang="ru-RU" u="sng" dirty="0" smtClean="0">
                <a:latin typeface="Times New Roman" panose="02020603050405020304" pitchFamily="18" charset="0"/>
                <a:cs typeface="Times New Roman" panose="02020603050405020304" pitchFamily="18" charset="0"/>
              </a:rPr>
              <a:t>:</a:t>
            </a:r>
          </a:p>
          <a:p>
            <a:pPr marL="0" indent="0" algn="ctr">
              <a:buNone/>
            </a:pPr>
            <a:r>
              <a:rPr lang="ru-RU" dirty="0">
                <a:latin typeface="Times New Roman" panose="02020603050405020304" pitchFamily="18" charset="0"/>
                <a:cs typeface="Times New Roman" panose="02020603050405020304" pitchFamily="18" charset="0"/>
              </a:rPr>
              <a:t>Уголовного кодекса Российской Федерации.</a:t>
            </a:r>
          </a:p>
          <a:p>
            <a:pPr marL="0" indent="0" algn="ctr">
              <a:buNone/>
            </a:pPr>
            <a:endParaRPr lang="ru-RU" u="sng" dirty="0">
              <a:latin typeface="Times New Roman" panose="02020603050405020304" pitchFamily="18" charset="0"/>
              <a:cs typeface="Times New Roman" panose="02020603050405020304" pitchFamily="18" charset="0"/>
            </a:endParaRPr>
          </a:p>
          <a:p>
            <a:pPr marL="0" indent="0" algn="ctr">
              <a:buNone/>
            </a:pPr>
            <a:r>
              <a:rPr lang="ru-RU" dirty="0">
                <a:latin typeface="Times New Roman" panose="02020603050405020304" pitchFamily="18" charset="0"/>
                <a:cs typeface="Times New Roman" panose="02020603050405020304" pitchFamily="18" charset="0"/>
              </a:rPr>
              <a:t>с</a:t>
            </a:r>
            <a:r>
              <a:rPr lang="ru-RU" dirty="0" smtClean="0">
                <a:latin typeface="Times New Roman" panose="02020603050405020304" pitchFamily="18" charset="0"/>
                <a:cs typeface="Times New Roman" panose="02020603050405020304" pitchFamily="18" charset="0"/>
              </a:rPr>
              <a:t>татьи: </a:t>
            </a:r>
          </a:p>
          <a:p>
            <a:pPr marL="0" indent="0" algn="ctr">
              <a:buNone/>
            </a:pPr>
            <a:r>
              <a:rPr lang="ru-RU" dirty="0" smtClean="0">
                <a:latin typeface="Times New Roman" panose="02020603050405020304" pitchFamily="18" charset="0"/>
                <a:cs typeface="Times New Roman" panose="02020603050405020304" pitchFamily="18" charset="0"/>
              </a:rPr>
              <a:t>243</a:t>
            </a:r>
            <a:r>
              <a:rPr lang="ru-RU" dirty="0">
                <a:latin typeface="Times New Roman" panose="02020603050405020304" pitchFamily="18" charset="0"/>
                <a:cs typeface="Times New Roman" panose="02020603050405020304" pitchFamily="18" charset="0"/>
              </a:rPr>
              <a:t>, 243.1, 243.2, </a:t>
            </a:r>
            <a:r>
              <a:rPr lang="ru-RU" dirty="0" smtClean="0">
                <a:latin typeface="Times New Roman" panose="02020603050405020304" pitchFamily="18" charset="0"/>
                <a:cs typeface="Times New Roman" panose="02020603050405020304" pitchFamily="18" charset="0"/>
              </a:rPr>
              <a:t>243.3</a:t>
            </a:r>
            <a:endParaRPr lang="ru-RU"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99" y="260649"/>
            <a:ext cx="7560841" cy="1080119"/>
          </a:xfrm>
          <a:prstGeom prst="rect">
            <a:avLst/>
          </a:prstGeom>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val="1958816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4572000"/>
            <a:ext cx="7698432" cy="1600200"/>
          </a:xfrm>
        </p:spPr>
        <p:txBody>
          <a:bodyPr>
            <a:normAutofit/>
          </a:bodyPr>
          <a:lstStyle/>
          <a:p>
            <a:pPr algn="ctr"/>
            <a:r>
              <a:rPr lang="ru-RU" sz="2800" dirty="0" smtClean="0"/>
              <a:t>Комитет по охране объектов культурного наследия Чукотского автономного округа</a:t>
            </a:r>
            <a:endParaRPr lang="ru-RU" sz="2800" dirty="0"/>
          </a:p>
        </p:txBody>
      </p:sp>
      <p:sp>
        <p:nvSpPr>
          <p:cNvPr id="3" name="Объект 2"/>
          <p:cNvSpPr>
            <a:spLocks noGrp="1"/>
          </p:cNvSpPr>
          <p:nvPr>
            <p:ph sz="half" idx="1"/>
          </p:nvPr>
        </p:nvSpPr>
        <p:spPr>
          <a:xfrm>
            <a:off x="762000" y="609600"/>
            <a:ext cx="3657600" cy="4403575"/>
          </a:xfrm>
        </p:spPr>
        <p:txBody>
          <a:bodyPr>
            <a:noAutofit/>
          </a:bodyPr>
          <a:lstStyle/>
          <a:p>
            <a:pPr indent="457200" algn="ctr">
              <a:buNone/>
            </a:pPr>
            <a:r>
              <a:rPr lang="ru-RU" sz="1800" dirty="0"/>
              <a:t>На территории Чукотского автономного округа расположен 81 объект культурного наследия, включенный в Единый государственный реестр объектов культурного наследия, в том числе 67 объектов культурного наследия федерального значения, из которых: 1 памятник истории и 66 объектов археологического наследия, 13 объектов культурного наследия регионального значения и 1 объект культурного наследия местного </a:t>
            </a:r>
            <a:r>
              <a:rPr lang="ru-RU" sz="1800" dirty="0" smtClean="0"/>
              <a:t>значения.</a:t>
            </a:r>
            <a:endParaRPr lang="ru-RU" sz="1800" dirty="0"/>
          </a:p>
        </p:txBody>
      </p:sp>
      <p:sp>
        <p:nvSpPr>
          <p:cNvPr id="4" name="Объект 3"/>
          <p:cNvSpPr>
            <a:spLocks noGrp="1"/>
          </p:cNvSpPr>
          <p:nvPr>
            <p:ph sz="half" idx="2"/>
          </p:nvPr>
        </p:nvSpPr>
        <p:spPr>
          <a:xfrm>
            <a:off x="4648200" y="609600"/>
            <a:ext cx="4028256" cy="4403575"/>
          </a:xfrm>
        </p:spPr>
        <p:txBody>
          <a:bodyPr>
            <a:normAutofit fontScale="55000" lnSpcReduction="20000"/>
          </a:bodyPr>
          <a:lstStyle/>
          <a:p>
            <a:pPr marL="0" indent="0" algn="ctr">
              <a:buNone/>
            </a:pPr>
            <a:r>
              <a:rPr lang="ru-RU" dirty="0" smtClean="0"/>
              <a:t>  </a:t>
            </a:r>
            <a:r>
              <a:rPr lang="ru-RU" b="1" dirty="0" smtClean="0"/>
              <a:t>В </a:t>
            </a:r>
            <a:r>
              <a:rPr lang="ru-RU" b="1" dirty="0"/>
              <a:t>2019 году проведены следующие основные </a:t>
            </a:r>
            <a:r>
              <a:rPr lang="ru-RU" b="1" dirty="0" smtClean="0"/>
              <a:t>контрольно- надзорные мероприятия</a:t>
            </a:r>
            <a:r>
              <a:rPr lang="ru-RU" dirty="0"/>
              <a:t>:</a:t>
            </a:r>
          </a:p>
          <a:p>
            <a:pPr indent="274320" algn="just"/>
            <a:r>
              <a:rPr lang="ru-RU" dirty="0" smtClean="0"/>
              <a:t>Проведено </a:t>
            </a:r>
            <a:r>
              <a:rPr lang="ru-RU" dirty="0"/>
              <a:t>4 мероприятия по контролю, из которых 2 плановые проверки в отношении юридических лиц и 2 мероприятия по контролю, за состоянием объектов культурного наследия и систематическому наблюдению (без взаимодействия с юридическими лицами). </a:t>
            </a:r>
          </a:p>
          <a:p>
            <a:pPr indent="274320" algn="just"/>
            <a:r>
              <a:rPr lang="ru-RU" dirty="0"/>
              <a:t>Мероприятия по контролю за состоянием объектов культурного наследия и систематическому наблюдению (без взаимодействия с юридическими лицами), по результатам которых Комитетом составлено 20 актов технического состояния объектов культурного наследия (15 объектов культурного наследия федерального значения, 4 объекта культурного наследия регионального значения, 1 выявленный объект культурного наследия</a:t>
            </a:r>
          </a:p>
        </p:txBody>
      </p:sp>
    </p:spTree>
    <p:extLst>
      <p:ext uri="{BB962C8B-B14F-4D97-AF65-F5344CB8AC3E}">
        <p14:creationId xmlns:p14="http://schemas.microsoft.com/office/powerpoint/2010/main" val="892635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4572000"/>
            <a:ext cx="7554416" cy="1600200"/>
          </a:xfrm>
        </p:spPr>
        <p:txBody>
          <a:bodyPr>
            <a:normAutofit/>
          </a:bodyPr>
          <a:lstStyle/>
          <a:p>
            <a:pPr algn="ctr"/>
            <a:r>
              <a:rPr lang="ru-RU" sz="2000" dirty="0" smtClean="0"/>
              <a:t>Комитет по охране объектов культурного наследия Чукотского автономного округа</a:t>
            </a:r>
            <a:endParaRPr lang="ru-RU" sz="2000" dirty="0"/>
          </a:p>
        </p:txBody>
      </p:sp>
      <p:sp>
        <p:nvSpPr>
          <p:cNvPr id="3" name="Объект 2"/>
          <p:cNvSpPr>
            <a:spLocks noGrp="1"/>
          </p:cNvSpPr>
          <p:nvPr>
            <p:ph sz="half" idx="1"/>
          </p:nvPr>
        </p:nvSpPr>
        <p:spPr>
          <a:xfrm>
            <a:off x="755576" y="764704"/>
            <a:ext cx="3657600" cy="4547591"/>
          </a:xfrm>
        </p:spPr>
        <p:txBody>
          <a:bodyPr>
            <a:normAutofit fontScale="25000" lnSpcReduction="20000"/>
          </a:bodyPr>
          <a:lstStyle/>
          <a:p>
            <a:pPr indent="0" algn="ctr">
              <a:buNone/>
            </a:pPr>
            <a:r>
              <a:rPr lang="ru-RU" sz="4800" b="1" dirty="0"/>
              <a:t>В 2019 году проведены следующие мероприятия по сохранению, использованию, популяризации объектов культурного наследия и государственной охране объектов культурного наследия (научно-исследовательские, археологические, геодезические и проектировочные работы) в рамках государственных контрактов</a:t>
            </a:r>
            <a:r>
              <a:rPr lang="ru-RU" sz="4800" dirty="0"/>
              <a:t>:</a:t>
            </a:r>
          </a:p>
          <a:p>
            <a:pPr indent="274320" algn="just"/>
            <a:r>
              <a:rPr lang="ru-RU" sz="4800" dirty="0"/>
              <a:t>- по мониторингу объектов археологического наследия, расположенных на территории Чукотского муниципального района: «Поселение </a:t>
            </a:r>
            <a:r>
              <a:rPr lang="ru-RU" sz="4800" dirty="0" err="1"/>
              <a:t>Эквен</a:t>
            </a:r>
            <a:r>
              <a:rPr lang="ru-RU" sz="4800" dirty="0"/>
              <a:t>», «Могильник </a:t>
            </a:r>
            <a:r>
              <a:rPr lang="ru-RU" sz="4800" dirty="0" err="1"/>
              <a:t>Эквен</a:t>
            </a:r>
            <a:r>
              <a:rPr lang="ru-RU" sz="4800" dirty="0"/>
              <a:t>», «Историко-культурный комплекс </a:t>
            </a:r>
            <a:r>
              <a:rPr lang="ru-RU" sz="4800" dirty="0" err="1"/>
              <a:t>Нунак</a:t>
            </a:r>
            <a:r>
              <a:rPr lang="ru-RU" sz="4800" dirty="0"/>
              <a:t>», «Могильник «</a:t>
            </a:r>
            <a:r>
              <a:rPr lang="ru-RU" sz="4800" dirty="0" err="1"/>
              <a:t>Уэленский</a:t>
            </a:r>
            <a:r>
              <a:rPr lang="ru-RU" sz="4800" dirty="0"/>
              <a:t>»; «Поселение «</a:t>
            </a:r>
            <a:r>
              <a:rPr lang="ru-RU" sz="4800" dirty="0" err="1"/>
              <a:t>Нынлуваак</a:t>
            </a:r>
            <a:r>
              <a:rPr lang="ru-RU" sz="4800" dirty="0"/>
              <a:t>»;</a:t>
            </a:r>
          </a:p>
          <a:p>
            <a:pPr indent="274320" algn="just"/>
            <a:r>
              <a:rPr lang="ru-RU" sz="4800" dirty="0"/>
              <a:t>- по мониторингу объектов археологического наследия, расположенных на территории Чукотского муниципального района: «Могильник Чегитун-2. IX век - XVI век.», «поселение «</a:t>
            </a:r>
            <a:r>
              <a:rPr lang="ru-RU" sz="4800" dirty="0" err="1"/>
              <a:t>Аккани</a:t>
            </a:r>
            <a:r>
              <a:rPr lang="ru-RU" sz="4800" dirty="0"/>
              <a:t>», «поселение «</a:t>
            </a:r>
            <a:r>
              <a:rPr lang="ru-RU" sz="4800" dirty="0" err="1"/>
              <a:t>Мамрохпак</a:t>
            </a:r>
            <a:r>
              <a:rPr lang="ru-RU" sz="4800" dirty="0"/>
              <a:t>»;</a:t>
            </a:r>
          </a:p>
          <a:p>
            <a:pPr indent="274320" algn="just"/>
            <a:r>
              <a:rPr lang="ru-RU" sz="4800" dirty="0"/>
              <a:t>-выполнение работ по обследованию (инструментальному) объекта культурного наследия федерального значения "Памятник Дежнёву Семёну Ивановичу" – в связи со сложными погодными условиями в районе мыса Дежнева в конце 2019 года, исполнитель не смог исполнить условия государственного контракта и планирует выполнить работы в 2020 году с выплатой пени</a:t>
            </a:r>
          </a:p>
          <a:p>
            <a:endParaRPr lang="ru-RU" b="1" dirty="0"/>
          </a:p>
        </p:txBody>
      </p:sp>
      <p:sp>
        <p:nvSpPr>
          <p:cNvPr id="4" name="Объект 3"/>
          <p:cNvSpPr>
            <a:spLocks noGrp="1"/>
          </p:cNvSpPr>
          <p:nvPr>
            <p:ph sz="half" idx="2"/>
          </p:nvPr>
        </p:nvSpPr>
        <p:spPr>
          <a:xfrm>
            <a:off x="4648200" y="609600"/>
            <a:ext cx="3657600" cy="4763616"/>
          </a:xfrm>
        </p:spPr>
        <p:txBody>
          <a:bodyPr>
            <a:noAutofit/>
          </a:bodyPr>
          <a:lstStyle/>
          <a:p>
            <a:pPr indent="0" algn="ctr">
              <a:buNone/>
            </a:pPr>
            <a:r>
              <a:rPr lang="ru-RU" sz="1100" b="1" dirty="0"/>
              <a:t>Проведено два мероприятия по популяризации объектов культурного наследия:</a:t>
            </a:r>
          </a:p>
          <a:p>
            <a:pPr indent="274320" algn="just"/>
            <a:r>
              <a:rPr lang="ru-RU" sz="1100" dirty="0"/>
              <a:t>- Региональный этап Дальневосточного творческого конкурса «</a:t>
            </a:r>
            <a:r>
              <a:rPr lang="ru-RU" sz="1100" dirty="0" err="1"/>
              <a:t>АгитПлакат</a:t>
            </a:r>
            <a:r>
              <a:rPr lang="ru-RU" sz="1100" dirty="0"/>
              <a:t>». Цель конкурса - пропаганда (популяризация) бережного отношения к недвижимым памятникам истории и культуры, объектам культурного наследия народов Российской Федерации. Конкурс призван способствовать формированию осознания жителей страны своей причастности к судьбе России, стимулированию интереса граждан к проблемам сохранения культурного наследия народов Российской Федерации; выражению чувства патриотизма; развитию и поддержки талантов в области художественного, социального, интеллектуального творчества;</a:t>
            </a:r>
          </a:p>
          <a:p>
            <a:pPr indent="274320" algn="just"/>
            <a:r>
              <a:rPr lang="ru-RU" sz="1100" dirty="0"/>
              <a:t>- Региональный творческий конкурс «#Памятники Чукотки»:</a:t>
            </a:r>
          </a:p>
          <a:p>
            <a:pPr indent="274320" algn="just"/>
            <a:r>
              <a:rPr lang="ru-RU" sz="1100" dirty="0"/>
              <a:t>Целью Конкурса является популяризация объектов культурного наследия народов России расположенных на территории Чукотского автономного округа. На конкурс принимались публикации в социальных сетях: В Контакте, Одноклассники, </a:t>
            </a:r>
            <a:r>
              <a:rPr lang="ru-RU" sz="1100" dirty="0" err="1"/>
              <a:t>Twitter</a:t>
            </a:r>
            <a:r>
              <a:rPr lang="ru-RU" sz="1100" dirty="0"/>
              <a:t>, </a:t>
            </a:r>
            <a:r>
              <a:rPr lang="ru-RU" sz="1100" dirty="0" err="1"/>
              <a:t>Instagram</a:t>
            </a:r>
            <a:r>
              <a:rPr lang="ru-RU" sz="1100" dirty="0"/>
              <a:t>, </a:t>
            </a:r>
            <a:r>
              <a:rPr lang="ru-RU" sz="1100" dirty="0" err="1"/>
              <a:t>Facebook</a:t>
            </a:r>
            <a:r>
              <a:rPr lang="ru-RU" sz="1100" dirty="0"/>
              <a:t>, Живой Журнал, а так же в интернет-энциклопедиях, посвященные объектам культурного наследия</a:t>
            </a:r>
          </a:p>
          <a:p>
            <a:pPr algn="just"/>
            <a:endParaRPr lang="ru-RU" sz="1000" dirty="0"/>
          </a:p>
        </p:txBody>
      </p:sp>
    </p:spTree>
    <p:extLst>
      <p:ext uri="{BB962C8B-B14F-4D97-AF65-F5344CB8AC3E}">
        <p14:creationId xmlns:p14="http://schemas.microsoft.com/office/powerpoint/2010/main" val="3968521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4572000"/>
            <a:ext cx="7554416" cy="1600200"/>
          </a:xfrm>
        </p:spPr>
        <p:txBody>
          <a:bodyPr>
            <a:normAutofit/>
          </a:bodyPr>
          <a:lstStyle/>
          <a:p>
            <a:pPr algn="ctr"/>
            <a:r>
              <a:rPr lang="ru-RU" sz="3200" dirty="0"/>
              <a:t>Наиболее часто встречающиеся </a:t>
            </a:r>
            <a:r>
              <a:rPr lang="ru-RU" sz="3200" dirty="0" smtClean="0"/>
              <a:t>нарушения </a:t>
            </a:r>
            <a:endParaRPr lang="ru-RU" sz="3200" dirty="0"/>
          </a:p>
        </p:txBody>
      </p:sp>
      <p:sp>
        <p:nvSpPr>
          <p:cNvPr id="3" name="Объект 2"/>
          <p:cNvSpPr>
            <a:spLocks noGrp="1"/>
          </p:cNvSpPr>
          <p:nvPr>
            <p:ph sz="half" idx="1"/>
          </p:nvPr>
        </p:nvSpPr>
        <p:spPr>
          <a:xfrm>
            <a:off x="762000" y="609600"/>
            <a:ext cx="3882008" cy="4331567"/>
          </a:xfrm>
        </p:spPr>
        <p:txBody>
          <a:bodyPr>
            <a:normAutofit fontScale="47500" lnSpcReduction="20000"/>
          </a:bodyPr>
          <a:lstStyle/>
          <a:p>
            <a:pPr indent="274320" algn="just"/>
            <a:r>
              <a:rPr lang="ru-RU" sz="2900" dirty="0"/>
              <a:t>Среди выявляемых нарушений, к типовым и массовым, как и в предыдущих периодах, можно отнести «неисполнение обязанностей по надлежащему содержанию объекта культурного наследия, в том числе «не проведение работ по сохранению объекта культурного наследия при наличии необходимости проведения таких работ», «отсутствие четко прописанных обязанностей должностных лиц по сохранению объектов культурного наследия муниципального значения». Основные причины и условия совершения правонарушений, в дополнение к ранее выявленным:</a:t>
            </a:r>
          </a:p>
          <a:p>
            <a:pPr indent="274320" algn="just"/>
            <a:r>
              <a:rPr lang="ru-RU" sz="2900" dirty="0"/>
              <a:t>- высокий уровень издержек (финансовых, организационных, административных и иных); </a:t>
            </a:r>
          </a:p>
          <a:p>
            <a:pPr indent="274320" algn="just"/>
            <a:r>
              <a:rPr lang="ru-RU" sz="2900" dirty="0"/>
              <a:t>- отсутствие у поднадзорных субъектов понимания прямой связи несоблюдения обязательного требования с риском причинения ущерба охраняемым законом ценностям и риском наступления ответственности</a:t>
            </a:r>
            <a:r>
              <a:rPr lang="ru-RU" dirty="0"/>
              <a:t>.</a:t>
            </a:r>
          </a:p>
          <a:p>
            <a:pPr indent="274320" algn="just"/>
            <a:endParaRPr lang="ru-RU" dirty="0"/>
          </a:p>
        </p:txBody>
      </p:sp>
      <p:pic>
        <p:nvPicPr>
          <p:cNvPr id="2050" name="Picture 2" descr="C:\Users\O.Rybalchenko\Desktop\Светлана Викторовна рабочий стол\Мамрохпак поселение\Фото Мамрохпак\Мамрохпак_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620688"/>
            <a:ext cx="3528392"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0726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123</TotalTime>
  <Words>1504</Words>
  <Application>Microsoft Office PowerPoint</Application>
  <PresentationFormat>Экран (4:3)</PresentationFormat>
  <Paragraphs>66</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NewsPrint</vt:lpstr>
      <vt:lpstr>Комитет по охране объектов культурного наследия по Чукотского автономного</vt:lpstr>
      <vt:lpstr>Комитет по охране объектов культурного наследия Чукотского автономного округа </vt:lpstr>
      <vt:lpstr>Комитет по охране объектов культурного наследия Чукотского автономного округа</vt:lpstr>
      <vt:lpstr>Комитет по охране объектов культурного наследия Чукотского автономного округа</vt:lpstr>
      <vt:lpstr>Комитет по охране объектов культурного наследия Чукотского автономного округа</vt:lpstr>
      <vt:lpstr>Презентация PowerPoint</vt:lpstr>
      <vt:lpstr>Комитет по охране объектов культурного наследия Чукотского автономного округа</vt:lpstr>
      <vt:lpstr>Комитет по охране объектов культурного наследия Чукотского автономного округа</vt:lpstr>
      <vt:lpstr>Наиболее часто встречающиеся нарушения </vt:lpstr>
      <vt:lpstr>Комитет по охране объектов культурного наследия Чукотского автономного округа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Комитет по охране объектов культурного наследия по Чукотского автономного</dc:title>
  <dc:creator>Рыбальченко Ольга Александровна</dc:creator>
  <cp:lastModifiedBy>Рыбальченко Ольга Александровна</cp:lastModifiedBy>
  <cp:revision>19</cp:revision>
  <dcterms:created xsi:type="dcterms:W3CDTF">2020-01-24T00:44:28Z</dcterms:created>
  <dcterms:modified xsi:type="dcterms:W3CDTF">2020-01-24T03:16:32Z</dcterms:modified>
</cp:coreProperties>
</file>